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7" r:id="rId7"/>
    <p:sldId id="273" r:id="rId8"/>
    <p:sldId id="27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9" r:id="rId17"/>
    <p:sldId id="268" r:id="rId18"/>
    <p:sldId id="269" r:id="rId19"/>
    <p:sldId id="270" r:id="rId20"/>
    <p:sldId id="271" r:id="rId21"/>
    <p:sldId id="276" r:id="rId22"/>
    <p:sldId id="272" r:id="rId2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jouanneau" initials="vj" lastIdx="1" clrIdx="0">
    <p:extLst>
      <p:ext uri="{19B8F6BF-5375-455C-9EA6-DF929625EA0E}">
        <p15:presenceInfo xmlns:p15="http://schemas.microsoft.com/office/powerpoint/2012/main" userId="259341ff3aeaf2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joua\Desktop\serveur\_d&#233;veloppement%20et%20partenariat\Observatoire\2021\adh&#233;ren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joua\Desktop\serveur\_d&#233;veloppement%20et%20partenariat\Observatoire\2020\BDD%202020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joua\Desktop\serveur\_d&#233;veloppement%20et%20partenariat\Observatoire\2020\BDD%202020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joua\Desktop\serveur\_d&#233;veloppement%20et%20partenariat\Observatoire\2020\BDD%202020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joua\Desktop\serveur\_d&#233;veloppement%20et%20partenariat\Observatoire\2020\BDD%202020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joua\Desktop\serveur\_d&#233;veloppement%20et%20partenariat\Observatoire\2020\BDD%202020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joua\Desktop\serveur\_d&#233;veloppement%20et%20partenariat\Observatoire\2020\BDD%202020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joua\Desktop\serveur\_d&#233;veloppement%20et%20partenariat\Observatoire\2020\BDD%202020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joua\Desktop\serveur\_d&#233;veloppement%20et%20partenariat\Observatoire\2020\BDD%202020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joua\Desktop\serveur\_d&#233;veloppement%20et%20partenariat\Observatoire\2020\BDD%20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joua\Desktop\serveur\_d&#233;veloppement%20et%20partenariat\Observatoire\2021\adh&#233;ren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joua\Desktop\serveur\_d&#233;veloppement%20et%20partenariat\Observatoire\2020\BDD%2020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joua\Desktop\serveur\_d&#233;veloppement%20et%20partenariat\Observatoire\2020\BDD%2020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joua\Desktop\serveur\_d&#233;veloppement%20et%20partenariat\Observatoire\2020\BDD%20202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joua\Desktop\serveur\_d&#233;veloppement%20et%20partenariat\Observatoire\2020\BDD%20202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joua\Desktop\serveur\_d&#233;veloppement%20et%20partenariat\Observatoire\2020\BDD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00392106857"/>
          <c:y val="5.6587309739688708E-2"/>
          <c:w val="0.84856495502163121"/>
          <c:h val="0.46700448568200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Régions!$B$1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Régions!$A$2:$A$15</c:f>
              <c:strCache>
                <c:ptCount val="14"/>
                <c:pt idx="0">
                  <c:v>Auvergne-Rhône-Alpes</c:v>
                </c:pt>
                <c:pt idx="1">
                  <c:v>Provence-Alpes-Côte-d'Azur</c:v>
                </c:pt>
                <c:pt idx="2">
                  <c:v>Occitanie</c:v>
                </c:pt>
                <c:pt idx="3">
                  <c:v>Nouvelle-Aquitaine</c:v>
                </c:pt>
                <c:pt idx="4">
                  <c:v>Ile-de-France</c:v>
                </c:pt>
                <c:pt idx="5">
                  <c:v>Hauts-de-France</c:v>
                </c:pt>
                <c:pt idx="6">
                  <c:v>Normandie</c:v>
                </c:pt>
                <c:pt idx="7">
                  <c:v>Pays-de-la-Loire</c:v>
                </c:pt>
                <c:pt idx="8">
                  <c:v>Bourgogne-Franche-Comté</c:v>
                </c:pt>
                <c:pt idx="9">
                  <c:v>Centre-Val-de-Loire</c:v>
                </c:pt>
                <c:pt idx="10">
                  <c:v>Bretagne</c:v>
                </c:pt>
                <c:pt idx="11">
                  <c:v>Grand-Est</c:v>
                </c:pt>
                <c:pt idx="12">
                  <c:v>La Réunion</c:v>
                </c:pt>
                <c:pt idx="13">
                  <c:v>Martinique</c:v>
                </c:pt>
              </c:strCache>
            </c:strRef>
          </c:cat>
          <c:val>
            <c:numRef>
              <c:f>Régions!$B$2:$B$15</c:f>
              <c:numCache>
                <c:formatCode>General</c:formatCode>
                <c:ptCount val="14"/>
                <c:pt idx="0">
                  <c:v>29</c:v>
                </c:pt>
                <c:pt idx="1">
                  <c:v>18</c:v>
                </c:pt>
                <c:pt idx="2">
                  <c:v>17</c:v>
                </c:pt>
                <c:pt idx="3">
                  <c:v>18</c:v>
                </c:pt>
                <c:pt idx="4">
                  <c:v>13</c:v>
                </c:pt>
                <c:pt idx="5">
                  <c:v>15</c:v>
                </c:pt>
                <c:pt idx="6">
                  <c:v>12</c:v>
                </c:pt>
                <c:pt idx="7">
                  <c:v>6</c:v>
                </c:pt>
                <c:pt idx="8">
                  <c:v>8</c:v>
                </c:pt>
                <c:pt idx="9">
                  <c:v>4</c:v>
                </c:pt>
                <c:pt idx="10">
                  <c:v>5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F-4FFA-A86C-BF6045A3BD2F}"/>
            </c:ext>
          </c:extLst>
        </c:ser>
        <c:ser>
          <c:idx val="1"/>
          <c:order val="1"/>
          <c:tx>
            <c:strRef>
              <c:f>Régions!$C$1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Régions!$A$2:$A$15</c:f>
              <c:strCache>
                <c:ptCount val="14"/>
                <c:pt idx="0">
                  <c:v>Auvergne-Rhône-Alpes</c:v>
                </c:pt>
                <c:pt idx="1">
                  <c:v>Provence-Alpes-Côte-d'Azur</c:v>
                </c:pt>
                <c:pt idx="2">
                  <c:v>Occitanie</c:v>
                </c:pt>
                <c:pt idx="3">
                  <c:v>Nouvelle-Aquitaine</c:v>
                </c:pt>
                <c:pt idx="4">
                  <c:v>Ile-de-France</c:v>
                </c:pt>
                <c:pt idx="5">
                  <c:v>Hauts-de-France</c:v>
                </c:pt>
                <c:pt idx="6">
                  <c:v>Normandie</c:v>
                </c:pt>
                <c:pt idx="7">
                  <c:v>Pays-de-la-Loire</c:v>
                </c:pt>
                <c:pt idx="8">
                  <c:v>Bourgogne-Franche-Comté</c:v>
                </c:pt>
                <c:pt idx="9">
                  <c:v>Centre-Val-de-Loire</c:v>
                </c:pt>
                <c:pt idx="10">
                  <c:v>Bretagne</c:v>
                </c:pt>
                <c:pt idx="11">
                  <c:v>Grand-Est</c:v>
                </c:pt>
                <c:pt idx="12">
                  <c:v>La Réunion</c:v>
                </c:pt>
                <c:pt idx="13">
                  <c:v>Martinique</c:v>
                </c:pt>
              </c:strCache>
            </c:strRef>
          </c:cat>
          <c:val>
            <c:numRef>
              <c:f>Régions!$C$2:$C$15</c:f>
              <c:numCache>
                <c:formatCode>General</c:formatCode>
                <c:ptCount val="14"/>
                <c:pt idx="0">
                  <c:v>29</c:v>
                </c:pt>
                <c:pt idx="1">
                  <c:v>23</c:v>
                </c:pt>
                <c:pt idx="2">
                  <c:v>22</c:v>
                </c:pt>
                <c:pt idx="3">
                  <c:v>20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9</c:v>
                </c:pt>
                <c:pt idx="8">
                  <c:v>8</c:v>
                </c:pt>
                <c:pt idx="9">
                  <c:v>7</c:v>
                </c:pt>
                <c:pt idx="10">
                  <c:v>5</c:v>
                </c:pt>
                <c:pt idx="11">
                  <c:v>5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DF-4FFA-A86C-BF6045A3B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38688"/>
        <c:axId val="87140224"/>
      </c:barChart>
      <c:catAx>
        <c:axId val="87138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7140224"/>
        <c:crosses val="autoZero"/>
        <c:auto val="1"/>
        <c:lblAlgn val="ctr"/>
        <c:lblOffset val="100"/>
        <c:noMultiLvlLbl val="0"/>
      </c:catAx>
      <c:valAx>
        <c:axId val="87140224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138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510170632897528"/>
          <c:y val="0.77871011937590007"/>
          <c:w val="0.11372834712211287"/>
          <c:h val="7.756010108800963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Tonnages collectés par les Ressourceries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Résultats!$C$55</c:f>
              <c:strCache>
                <c:ptCount val="1"/>
                <c:pt idx="0">
                  <c:v>Collecté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Résultats!$B$69:$B$75</c:f>
              <c:strCache>
                <c:ptCount val="7"/>
                <c:pt idx="0">
                  <c:v>DEA ménagers</c:v>
                </c:pt>
                <c:pt idx="1">
                  <c:v>DEA professionnels</c:v>
                </c:pt>
                <c:pt idx="2">
                  <c:v>TLC</c:v>
                </c:pt>
                <c:pt idx="3">
                  <c:v>D3E ménagers</c:v>
                </c:pt>
                <c:pt idx="4">
                  <c:v>D3E professionnels</c:v>
                </c:pt>
                <c:pt idx="5">
                  <c:v>Autres déchets</c:v>
                </c:pt>
                <c:pt idx="6">
                  <c:v>DAE</c:v>
                </c:pt>
              </c:strCache>
            </c:strRef>
          </c:cat>
          <c:val>
            <c:numRef>
              <c:f>Résultats!$C$69:$C$75</c:f>
              <c:numCache>
                <c:formatCode>0</c:formatCode>
                <c:ptCount val="7"/>
                <c:pt idx="0">
                  <c:v>12538.648893330923</c:v>
                </c:pt>
                <c:pt idx="1">
                  <c:v>1272.4992944444446</c:v>
                </c:pt>
                <c:pt idx="2">
                  <c:v>7573.8719044543632</c:v>
                </c:pt>
                <c:pt idx="3">
                  <c:v>4248.6250011084676</c:v>
                </c:pt>
                <c:pt idx="4">
                  <c:v>68.963555555555558</c:v>
                </c:pt>
                <c:pt idx="5">
                  <c:v>10969.669547779347</c:v>
                </c:pt>
                <c:pt idx="6">
                  <c:v>2921.7254444444443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2-4E95-B889-1FE83D605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9281408"/>
        <c:axId val="39282944"/>
        <c:axId val="0"/>
      </c:bar3DChart>
      <c:catAx>
        <c:axId val="3928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282944"/>
        <c:crosses val="autoZero"/>
        <c:auto val="1"/>
        <c:lblAlgn val="ctr"/>
        <c:lblOffset val="100"/>
        <c:noMultiLvlLbl val="0"/>
      </c:catAx>
      <c:valAx>
        <c:axId val="3928294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9281408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Répartition des déchets collectés par les Ressourceries</a:t>
            </a:r>
          </a:p>
        </c:rich>
      </c:tx>
      <c:layout>
        <c:manualLayout>
          <c:xMode val="edge"/>
          <c:yMode val="edge"/>
          <c:x val="8.6831658622293015E-2"/>
          <c:y val="3.80042361823029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409936961736765"/>
          <c:y val="0.20475813533001994"/>
          <c:w val="0.29547089932394344"/>
          <c:h val="0.66263147953497159"/>
        </c:manualLayout>
      </c:layout>
      <c:doughnutChart>
        <c:varyColors val="1"/>
        <c:ser>
          <c:idx val="0"/>
          <c:order val="0"/>
          <c:tx>
            <c:strRef>
              <c:f>Résultats!$C$55</c:f>
              <c:strCache>
                <c:ptCount val="1"/>
                <c:pt idx="0">
                  <c:v>Collecté</c:v>
                </c:pt>
              </c:strCache>
            </c:strRef>
          </c:tx>
          <c:dLbls>
            <c:dLbl>
              <c:idx val="0"/>
              <c:layout>
                <c:manualLayout>
                  <c:x val="0.16167185127578418"/>
                  <c:y val="-0.102545025657884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34-442D-ACDB-3FD5AFCFA8B2}"/>
                </c:ext>
              </c:extLst>
            </c:dLbl>
            <c:dLbl>
              <c:idx val="1"/>
              <c:layout>
                <c:manualLayout>
                  <c:x val="0.20739722335378374"/>
                  <c:y val="8.05710915883376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34-442D-ACDB-3FD5AFCFA8B2}"/>
                </c:ext>
              </c:extLst>
            </c:dLbl>
            <c:dLbl>
              <c:idx val="2"/>
              <c:layout>
                <c:manualLayout>
                  <c:x val="8.9817759446481252E-2"/>
                  <c:y val="0.120856781568425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088523085912256E-2"/>
                      <c:h val="0.128913746541340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D34-442D-ACDB-3FD5AFCFA8B2}"/>
                </c:ext>
              </c:extLst>
            </c:dLbl>
            <c:dLbl>
              <c:idx val="3"/>
              <c:layout>
                <c:manualLayout>
                  <c:x val="-0.11431343019499891"/>
                  <c:y val="0.17945379490129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34-442D-ACDB-3FD5AFCFA8B2}"/>
                </c:ext>
              </c:extLst>
            </c:dLbl>
            <c:dLbl>
              <c:idx val="4"/>
              <c:layout>
                <c:manualLayout>
                  <c:x val="-0.20576417435099806"/>
                  <c:y val="7.3246446898488785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34-442D-ACDB-3FD5AFCFA8B2}"/>
                </c:ext>
              </c:extLst>
            </c:dLbl>
            <c:dLbl>
              <c:idx val="5"/>
              <c:layout>
                <c:manualLayout>
                  <c:x val="-0.16657099828414126"/>
                  <c:y val="-0.139168249107128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34-442D-ACDB-3FD5AFCFA8B2}"/>
                </c:ext>
              </c:extLst>
            </c:dLbl>
            <c:dLbl>
              <c:idx val="6"/>
              <c:layout>
                <c:manualLayout>
                  <c:x val="-8.4918548144856332E-2"/>
                  <c:y val="-9.88827033129598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34-442D-ACDB-3FD5AFCFA8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Résultats!$B$56:$B$63</c:f>
              <c:strCache>
                <c:ptCount val="7"/>
                <c:pt idx="0">
                  <c:v>DEA ménagers</c:v>
                </c:pt>
                <c:pt idx="1">
                  <c:v>DEA professionnels</c:v>
                </c:pt>
                <c:pt idx="2">
                  <c:v>TLC</c:v>
                </c:pt>
                <c:pt idx="3">
                  <c:v>D3E ménagers</c:v>
                </c:pt>
                <c:pt idx="4">
                  <c:v>D3E professionnels</c:v>
                </c:pt>
                <c:pt idx="5">
                  <c:v>Autres déchets</c:v>
                </c:pt>
                <c:pt idx="6">
                  <c:v>DAE</c:v>
                </c:pt>
              </c:strCache>
            </c:strRef>
          </c:cat>
          <c:val>
            <c:numRef>
              <c:f>Résultats!$C$56:$C$63</c:f>
              <c:numCache>
                <c:formatCode>0</c:formatCode>
                <c:ptCount val="8"/>
                <c:pt idx="0">
                  <c:v>8593.6030799983309</c:v>
                </c:pt>
                <c:pt idx="1">
                  <c:v>880.66105000000016</c:v>
                </c:pt>
                <c:pt idx="2">
                  <c:v>5138.4497800068666</c:v>
                </c:pt>
                <c:pt idx="3">
                  <c:v>2923.55576999817</c:v>
                </c:pt>
                <c:pt idx="4">
                  <c:v>47.744000000000007</c:v>
                </c:pt>
                <c:pt idx="5">
                  <c:v>7524.7866100010879</c:v>
                </c:pt>
                <c:pt idx="6">
                  <c:v>2022.7329999999999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4-442D-ACDB-3FD5AFCFA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Taux de valorisation selon le type de déchets</a:t>
            </a:r>
          </a:p>
        </c:rich>
      </c:tx>
      <c:layout>
        <c:manualLayout>
          <c:xMode val="edge"/>
          <c:yMode val="edge"/>
          <c:x val="0.22898600174978126"/>
          <c:y val="2.7777777777778252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Résultats!$I$55</c:f>
              <c:strCache>
                <c:ptCount val="1"/>
                <c:pt idx="0">
                  <c:v>% Réutilisé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Résultats!$H$56:$H$62</c:f>
              <c:strCache>
                <c:ptCount val="7"/>
                <c:pt idx="0">
                  <c:v>DEA ménagers</c:v>
                </c:pt>
                <c:pt idx="1">
                  <c:v>DEA professionnels</c:v>
                </c:pt>
                <c:pt idx="2">
                  <c:v>TLC</c:v>
                </c:pt>
                <c:pt idx="3">
                  <c:v>D3E ménagers</c:v>
                </c:pt>
                <c:pt idx="4">
                  <c:v>D3E professionnels</c:v>
                </c:pt>
                <c:pt idx="5">
                  <c:v>Autres déchets</c:v>
                </c:pt>
                <c:pt idx="6">
                  <c:v>DAE</c:v>
                </c:pt>
              </c:strCache>
            </c:strRef>
          </c:cat>
          <c:val>
            <c:numRef>
              <c:f>Résultats!$I$56:$I$62</c:f>
              <c:numCache>
                <c:formatCode>0%</c:formatCode>
                <c:ptCount val="7"/>
                <c:pt idx="0">
                  <c:v>0.4215132448712382</c:v>
                </c:pt>
                <c:pt idx="1">
                  <c:v>0.51949399500373217</c:v>
                </c:pt>
                <c:pt idx="2">
                  <c:v>0.37735559832097926</c:v>
                </c:pt>
                <c:pt idx="3">
                  <c:v>0.23932136213493455</c:v>
                </c:pt>
                <c:pt idx="4">
                  <c:v>0.53839312668793504</c:v>
                </c:pt>
                <c:pt idx="5">
                  <c:v>0.47586355506413541</c:v>
                </c:pt>
                <c:pt idx="6">
                  <c:v>7.1366279662087542E-2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D-4909-935F-4ECB60904367}"/>
            </c:ext>
          </c:extLst>
        </c:ser>
        <c:ser>
          <c:idx val="1"/>
          <c:order val="1"/>
          <c:tx>
            <c:strRef>
              <c:f>Résultats!$J$55</c:f>
              <c:strCache>
                <c:ptCount val="1"/>
                <c:pt idx="0">
                  <c:v>% Recyclé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Résultats!$H$56:$H$62</c:f>
              <c:strCache>
                <c:ptCount val="7"/>
                <c:pt idx="0">
                  <c:v>DEA ménagers</c:v>
                </c:pt>
                <c:pt idx="1">
                  <c:v>DEA professionnels</c:v>
                </c:pt>
                <c:pt idx="2">
                  <c:v>TLC</c:v>
                </c:pt>
                <c:pt idx="3">
                  <c:v>D3E ménagers</c:v>
                </c:pt>
                <c:pt idx="4">
                  <c:v>D3E professionnels</c:v>
                </c:pt>
                <c:pt idx="5">
                  <c:v>Autres déchets</c:v>
                </c:pt>
                <c:pt idx="6">
                  <c:v>DAE</c:v>
                </c:pt>
              </c:strCache>
            </c:strRef>
          </c:cat>
          <c:val>
            <c:numRef>
              <c:f>Résultats!$J$56:$J$62</c:f>
              <c:numCache>
                <c:formatCode>0%</c:formatCode>
                <c:ptCount val="7"/>
                <c:pt idx="0">
                  <c:v>0.54227236670404666</c:v>
                </c:pt>
                <c:pt idx="1">
                  <c:v>0.35647746942039138</c:v>
                </c:pt>
                <c:pt idx="2">
                  <c:v>0.60834738135810906</c:v>
                </c:pt>
                <c:pt idx="3">
                  <c:v>0.71162476953556575</c:v>
                </c:pt>
                <c:pt idx="4">
                  <c:v>0.27435317923319819</c:v>
                </c:pt>
                <c:pt idx="5">
                  <c:v>0.27803159647085418</c:v>
                </c:pt>
                <c:pt idx="6">
                  <c:v>0.89245595768351482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7D-4909-935F-4ECB60904367}"/>
            </c:ext>
          </c:extLst>
        </c:ser>
        <c:ser>
          <c:idx val="2"/>
          <c:order val="2"/>
          <c:tx>
            <c:strRef>
              <c:f>Résultats!$K$55</c:f>
              <c:strCache>
                <c:ptCount val="1"/>
                <c:pt idx="0">
                  <c:v>% Non valorisé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Résultats!$H$56:$H$62</c:f>
              <c:strCache>
                <c:ptCount val="7"/>
                <c:pt idx="0">
                  <c:v>DEA ménagers</c:v>
                </c:pt>
                <c:pt idx="1">
                  <c:v>DEA professionnels</c:v>
                </c:pt>
                <c:pt idx="2">
                  <c:v>TLC</c:v>
                </c:pt>
                <c:pt idx="3">
                  <c:v>D3E ménagers</c:v>
                </c:pt>
                <c:pt idx="4">
                  <c:v>D3E professionnels</c:v>
                </c:pt>
                <c:pt idx="5">
                  <c:v>Autres déchets</c:v>
                </c:pt>
                <c:pt idx="6">
                  <c:v>DAE</c:v>
                </c:pt>
              </c:strCache>
            </c:strRef>
          </c:cat>
          <c:val>
            <c:numRef>
              <c:f>Résultats!$K$56:$K$62</c:f>
              <c:numCache>
                <c:formatCode>0%</c:formatCode>
                <c:ptCount val="7"/>
                <c:pt idx="0">
                  <c:v>3.6214388424715131E-2</c:v>
                </c:pt>
                <c:pt idx="1">
                  <c:v>0.12402853557587648</c:v>
                </c:pt>
                <c:pt idx="2">
                  <c:v>1.4297020320911584E-2</c:v>
                </c:pt>
                <c:pt idx="3">
                  <c:v>4.9053868329499609E-2</c:v>
                </c:pt>
                <c:pt idx="4">
                  <c:v>0.18725369407886688</c:v>
                </c:pt>
                <c:pt idx="5">
                  <c:v>0.24610484846501041</c:v>
                </c:pt>
                <c:pt idx="6">
                  <c:v>3.6177762654397712E-2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7D-4909-935F-4ECB60904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638080"/>
        <c:axId val="76639616"/>
      </c:barChart>
      <c:catAx>
        <c:axId val="7663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639616"/>
        <c:crosses val="autoZero"/>
        <c:auto val="1"/>
        <c:lblAlgn val="ctr"/>
        <c:lblOffset val="100"/>
        <c:noMultiLvlLbl val="0"/>
      </c:catAx>
      <c:valAx>
        <c:axId val="7663961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6638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fr-FR" sz="1600" dirty="0"/>
              <a:t>Taux de valorisation* des DEA, D3E, TLC et autres déchets (hors DAE)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5253563277797078"/>
                  <c:y val="-2.63960551407356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7B-4A7A-A3DC-1CC36D32042E}"/>
                </c:ext>
              </c:extLst>
            </c:dLbl>
            <c:dLbl>
              <c:idx val="1"/>
              <c:layout>
                <c:manualLayout>
                  <c:x val="-0.13108530941856866"/>
                  <c:y val="0.131980275703678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7B-4A7A-A3DC-1CC36D32042E}"/>
                </c:ext>
              </c:extLst>
            </c:dLbl>
            <c:dLbl>
              <c:idx val="2"/>
              <c:layout>
                <c:manualLayout>
                  <c:x val="-0.19781964875893082"/>
                  <c:y val="2.63960551407355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7B-4A7A-A3DC-1CC36D320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Résultats!$I$64:$K$64</c:f>
              <c:strCache>
                <c:ptCount val="3"/>
                <c:pt idx="0">
                  <c:v>Réutilisation</c:v>
                </c:pt>
                <c:pt idx="1">
                  <c:v>Recyclage</c:v>
                </c:pt>
                <c:pt idx="2">
                  <c:v>Non valorisation</c:v>
                </c:pt>
              </c:strCache>
            </c:strRef>
          </c:cat>
          <c:val>
            <c:numRef>
              <c:f>Résultats!$I$65:$K$65</c:f>
              <c:numCache>
                <c:formatCode>0%</c:formatCode>
                <c:ptCount val="3"/>
                <c:pt idx="0">
                  <c:v>0.40843791263856</c:v>
                </c:pt>
                <c:pt idx="1">
                  <c:v>0.49942279748696305</c:v>
                </c:pt>
                <c:pt idx="2">
                  <c:v>9.2139289874476796E-2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B-4A7A-A3DC-1CC36D320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fr-FR" sz="1800" b="1" i="0" baseline="0">
                <a:latin typeface="Arial" pitchFamily="34" charset="0"/>
                <a:cs typeface="Arial" pitchFamily="34" charset="0"/>
              </a:rPr>
              <a:t>Répartition des ventes par famille d'objets</a:t>
            </a:r>
            <a:endParaRPr lang="fr-FR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5508540026911561"/>
          <c:y val="0.2318514999134903"/>
          <c:w val="0.25187086754813681"/>
          <c:h val="0.5785872004086553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3095624510203022"/>
                  <c:y val="-4.35981445728205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FA-439C-B22B-C14468C82BEE}"/>
                </c:ext>
              </c:extLst>
            </c:dLbl>
            <c:dLbl>
              <c:idx val="1"/>
              <c:layout>
                <c:manualLayout>
                  <c:x val="0.21446457531202048"/>
                  <c:y val="4.35981445728204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FA-439C-B22B-C14468C82BEE}"/>
                </c:ext>
              </c:extLst>
            </c:dLbl>
            <c:dLbl>
              <c:idx val="2"/>
              <c:layout>
                <c:manualLayout>
                  <c:x val="0.20497499233361249"/>
                  <c:y val="9.59159180602051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FA-439C-B22B-C14468C82BEE}"/>
                </c:ext>
              </c:extLst>
            </c:dLbl>
            <c:dLbl>
              <c:idx val="3"/>
              <c:layout>
                <c:manualLayout>
                  <c:x val="0.17081249361134368"/>
                  <c:y val="0.147591405187783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FA-439C-B22B-C14468C82BEE}"/>
                </c:ext>
              </c:extLst>
            </c:dLbl>
            <c:dLbl>
              <c:idx val="4"/>
              <c:layout>
                <c:manualLayout>
                  <c:x val="-2.6570832339542359E-2"/>
                  <c:y val="0.2059457018003290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latin typeface="Arial" pitchFamily="34" charset="0"/>
                      <a:cs typeface="Arial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FA-439C-B22B-C14468C82BEE}"/>
                </c:ext>
              </c:extLst>
            </c:dLbl>
            <c:dLbl>
              <c:idx val="5"/>
              <c:layout>
                <c:manualLayout>
                  <c:x val="-0.21161770041849809"/>
                  <c:y val="0.124835831732982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14944822931852"/>
                      <c:h val="0.364044507183051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3FA-439C-B22B-C14468C82BEE}"/>
                </c:ext>
              </c:extLst>
            </c:dLbl>
            <c:dLbl>
              <c:idx val="6"/>
              <c:layout>
                <c:manualLayout>
                  <c:x val="-0.26001457360837882"/>
                  <c:y val="-0.115949087667507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FA-439C-B22B-C14468C82BEE}"/>
                </c:ext>
              </c:extLst>
            </c:dLbl>
            <c:dLbl>
              <c:idx val="7"/>
              <c:layout>
                <c:manualLayout>
                  <c:x val="-0.12336457871930381"/>
                  <c:y val="-0.126434619261179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FA-439C-B22B-C14468C82B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Résultats!$B$99:$B$106</c:f>
              <c:strCache>
                <c:ptCount val="8"/>
                <c:pt idx="0">
                  <c:v>mobilier ménager</c:v>
                </c:pt>
                <c:pt idx="1">
                  <c:v>mobilier professionnel</c:v>
                </c:pt>
                <c:pt idx="2">
                  <c:v>textile</c:v>
                </c:pt>
                <c:pt idx="3">
                  <c:v>électro ménager</c:v>
                </c:pt>
                <c:pt idx="4">
                  <c:v>électro pro</c:v>
                </c:pt>
                <c:pt idx="5">
                  <c:v>jouets et articles de sports et de loisirs</c:v>
                </c:pt>
                <c:pt idx="6">
                  <c:v>articles de bricolage et de jardin</c:v>
                </c:pt>
                <c:pt idx="7">
                  <c:v>autres catégories</c:v>
                </c:pt>
              </c:strCache>
            </c:strRef>
          </c:cat>
          <c:val>
            <c:numRef>
              <c:f>Résultats!$D$99:$D$106</c:f>
              <c:numCache>
                <c:formatCode>#\ ##0\ "€"</c:formatCode>
                <c:ptCount val="8"/>
                <c:pt idx="0">
                  <c:v>2990577.2429090901</c:v>
                </c:pt>
                <c:pt idx="1">
                  <c:v>134753.25</c:v>
                </c:pt>
                <c:pt idx="2">
                  <c:v>3964283.2558181826</c:v>
                </c:pt>
                <c:pt idx="3">
                  <c:v>1276062.2879090908</c:v>
                </c:pt>
                <c:pt idx="4">
                  <c:v>38953</c:v>
                </c:pt>
                <c:pt idx="5">
                  <c:v>1499331.4320606058</c:v>
                </c:pt>
                <c:pt idx="6">
                  <c:v>892330.90124242427</c:v>
                </c:pt>
                <c:pt idx="7">
                  <c:v>4466653.7133333329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A-439C-B22B-C14468C82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Actions de sensibilisation dans les Ressourceries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Résultats!$B$114:$B$116</c:f>
              <c:strCache>
                <c:ptCount val="3"/>
                <c:pt idx="0">
                  <c:v>Visites de la Ressourcerie</c:v>
                </c:pt>
                <c:pt idx="1">
                  <c:v>Animations</c:v>
                </c:pt>
                <c:pt idx="2">
                  <c:v>Ateliers</c:v>
                </c:pt>
              </c:strCache>
            </c:strRef>
          </c:cat>
          <c:val>
            <c:numRef>
              <c:f>Résultats!$C$114:$C$116</c:f>
              <c:numCache>
                <c:formatCode>0%</c:formatCode>
                <c:ptCount val="3"/>
                <c:pt idx="0">
                  <c:v>0.85416666666666663</c:v>
                </c:pt>
                <c:pt idx="1">
                  <c:v>0.66666666666666663</c:v>
                </c:pt>
                <c:pt idx="2">
                  <c:v>0.6875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D-4165-A046-5D3035BDC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817152"/>
        <c:axId val="76818688"/>
        <c:axId val="0"/>
      </c:bar3DChart>
      <c:catAx>
        <c:axId val="7681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818688"/>
        <c:crosses val="autoZero"/>
        <c:auto val="1"/>
        <c:lblAlgn val="ctr"/>
        <c:lblOffset val="100"/>
        <c:noMultiLvlLbl val="0"/>
      </c:catAx>
      <c:valAx>
        <c:axId val="76818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681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r-FR" dirty="0"/>
              <a:t>Répartition des salariés par type de contrat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31181180486118826"/>
          <c:y val="0.36418408341473879"/>
          <c:w val="0.27822001259119361"/>
          <c:h val="0.6259950283301856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3.6555660482168718E-2"/>
                  <c:y val="5.20042911898677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FF-4132-90B3-B71AF47F932E}"/>
                </c:ext>
              </c:extLst>
            </c:dLbl>
            <c:dLbl>
              <c:idx val="2"/>
              <c:layout>
                <c:manualLayout>
                  <c:x val="-4.8991470083570923E-2"/>
                  <c:y val="-8.17773719586712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0407423866484"/>
                      <c:h val="0.24471239306743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FF-4132-90B3-B71AF47F9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Résultats!$V$23:$V$26</c:f>
              <c:strCache>
                <c:ptCount val="4"/>
                <c:pt idx="0">
                  <c:v>CDI</c:v>
                </c:pt>
                <c:pt idx="1">
                  <c:v>PEC</c:v>
                </c:pt>
                <c:pt idx="2">
                  <c:v>CDDI</c:v>
                </c:pt>
                <c:pt idx="3">
                  <c:v>autres CDD</c:v>
                </c:pt>
              </c:strCache>
            </c:strRef>
          </c:cat>
          <c:val>
            <c:numRef>
              <c:f>Résultats!$W$23:$W$26</c:f>
              <c:numCache>
                <c:formatCode>0</c:formatCode>
                <c:ptCount val="4"/>
                <c:pt idx="0">
                  <c:v>674</c:v>
                </c:pt>
                <c:pt idx="1">
                  <c:v>82</c:v>
                </c:pt>
                <c:pt idx="2">
                  <c:v>2364.25</c:v>
                </c:pt>
                <c:pt idx="3">
                  <c:v>110.75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FF-4132-90B3-B71AF47F9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Nombre moyen de salariés dans les Ressourceries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2499479224530607"/>
          <c:y val="0.27124580497345163"/>
          <c:w val="0.69737043106321517"/>
          <c:h val="0.475197990145043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Résultats!$G$29</c:f>
              <c:strCache>
                <c:ptCount val="1"/>
                <c:pt idx="0">
                  <c:v>CDI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Résultats!$H$28:$J$28</c:f>
              <c:strCache>
                <c:ptCount val="3"/>
                <c:pt idx="0">
                  <c:v>Structure d'emplois pérennes</c:v>
                </c:pt>
                <c:pt idx="1">
                  <c:v>Entreprise d'Insertion</c:v>
                </c:pt>
                <c:pt idx="2">
                  <c:v>Atelier Chantier d'Insertion</c:v>
                </c:pt>
              </c:strCache>
            </c:strRef>
          </c:cat>
          <c:val>
            <c:numRef>
              <c:f>Résultats!$H$29:$J$29</c:f>
              <c:numCache>
                <c:formatCode>0.00</c:formatCode>
                <c:ptCount val="3"/>
                <c:pt idx="0">
                  <c:v>6.0714285714285712</c:v>
                </c:pt>
                <c:pt idx="1">
                  <c:v>6.125</c:v>
                </c:pt>
                <c:pt idx="2">
                  <c:v>7.2321428571428568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3-45DE-B1A5-B1536F870404}"/>
            </c:ext>
          </c:extLst>
        </c:ser>
        <c:ser>
          <c:idx val="1"/>
          <c:order val="1"/>
          <c:tx>
            <c:strRef>
              <c:f>Résultats!$G$30</c:f>
              <c:strCache>
                <c:ptCount val="1"/>
                <c:pt idx="0">
                  <c:v>PEC</c:v>
                </c:pt>
              </c:strCache>
            </c:strRef>
          </c:tx>
          <c:invertIfNegative val="0"/>
          <c:cat>
            <c:strRef>
              <c:f>Résultats!$H$28:$J$28</c:f>
              <c:strCache>
                <c:ptCount val="3"/>
                <c:pt idx="0">
                  <c:v>Structure d'emplois pérennes</c:v>
                </c:pt>
                <c:pt idx="1">
                  <c:v>Entreprise d'Insertion</c:v>
                </c:pt>
                <c:pt idx="2">
                  <c:v>Atelier Chantier d'Insertion</c:v>
                </c:pt>
              </c:strCache>
            </c:strRef>
          </c:cat>
          <c:val>
            <c:numRef>
              <c:f>Résultats!$H$30:$J$30</c:f>
              <c:numCache>
                <c:formatCode>0.00</c:formatCode>
                <c:ptCount val="3"/>
                <c:pt idx="0">
                  <c:v>2.0454545454545454</c:v>
                </c:pt>
                <c:pt idx="1">
                  <c:v>0.75</c:v>
                </c:pt>
                <c:pt idx="2">
                  <c:v>0.51111111111111107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D3-45DE-B1A5-B1536F870404}"/>
            </c:ext>
          </c:extLst>
        </c:ser>
        <c:ser>
          <c:idx val="2"/>
          <c:order val="2"/>
          <c:tx>
            <c:strRef>
              <c:f>Résultats!$G$31</c:f>
              <c:strCache>
                <c:ptCount val="1"/>
                <c:pt idx="0">
                  <c:v>CDDI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Résultats!$H$28:$J$28</c:f>
              <c:strCache>
                <c:ptCount val="3"/>
                <c:pt idx="0">
                  <c:v>Structure d'emplois pérennes</c:v>
                </c:pt>
                <c:pt idx="1">
                  <c:v>Entreprise d'Insertion</c:v>
                </c:pt>
                <c:pt idx="2">
                  <c:v>Atelier Chantier d'Insertion</c:v>
                </c:pt>
              </c:strCache>
            </c:strRef>
          </c:cat>
          <c:val>
            <c:numRef>
              <c:f>Résultats!$H$31:$J$31</c:f>
              <c:numCache>
                <c:formatCode>0.00</c:formatCode>
                <c:ptCount val="3"/>
                <c:pt idx="0">
                  <c:v>0.16666666666666666</c:v>
                </c:pt>
                <c:pt idx="1">
                  <c:v>9.625</c:v>
                </c:pt>
                <c:pt idx="2">
                  <c:v>38.477272727272727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D3-45DE-B1A5-B1536F870404}"/>
            </c:ext>
          </c:extLst>
        </c:ser>
        <c:ser>
          <c:idx val="3"/>
          <c:order val="3"/>
          <c:tx>
            <c:strRef>
              <c:f>Résultats!$G$32</c:f>
              <c:strCache>
                <c:ptCount val="1"/>
                <c:pt idx="0">
                  <c:v>autres CDD</c:v>
                </c:pt>
              </c:strCache>
            </c:strRef>
          </c:tx>
          <c:invertIfNegative val="0"/>
          <c:cat>
            <c:strRef>
              <c:f>Résultats!$H$28:$J$28</c:f>
              <c:strCache>
                <c:ptCount val="3"/>
                <c:pt idx="0">
                  <c:v>Structure d'emplois pérennes</c:v>
                </c:pt>
                <c:pt idx="1">
                  <c:v>Entreprise d'Insertion</c:v>
                </c:pt>
                <c:pt idx="2">
                  <c:v>Atelier Chantier d'Insertion</c:v>
                </c:pt>
              </c:strCache>
            </c:strRef>
          </c:cat>
          <c:val>
            <c:numRef>
              <c:f>Résultats!$H$32:$J$32</c:f>
              <c:numCache>
                <c:formatCode>0.00</c:formatCode>
                <c:ptCount val="3"/>
                <c:pt idx="0">
                  <c:v>0.49158249158249168</c:v>
                </c:pt>
                <c:pt idx="1">
                  <c:v>0.5</c:v>
                </c:pt>
                <c:pt idx="2">
                  <c:v>0.58304473304472992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D3-45DE-B1A5-B1536F870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085696"/>
        <c:axId val="77107968"/>
      </c:barChart>
      <c:catAx>
        <c:axId val="77085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107968"/>
        <c:crosses val="autoZero"/>
        <c:auto val="1"/>
        <c:lblAlgn val="ctr"/>
        <c:lblOffset val="100"/>
        <c:noMultiLvlLbl val="0"/>
      </c:catAx>
      <c:valAx>
        <c:axId val="7710796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770856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Part d'autofinancement* dans les Ressourceries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516108231982936E-2"/>
          <c:y val="0.20332933645265652"/>
          <c:w val="0.90046367397086602"/>
          <c:h val="0.6287042316797124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Résultats!$B$136:$B$138</c:f>
              <c:strCache>
                <c:ptCount val="3"/>
                <c:pt idx="0">
                  <c:v>Atelier Chantier d'Insertion**</c:v>
                </c:pt>
                <c:pt idx="1">
                  <c:v>Structure d'emplois pérennes</c:v>
                </c:pt>
                <c:pt idx="2">
                  <c:v>Entreprise d'insertion</c:v>
                </c:pt>
              </c:strCache>
            </c:strRef>
          </c:cat>
          <c:val>
            <c:numRef>
              <c:f>Résultats!$C$136:$C$138</c:f>
              <c:numCache>
                <c:formatCode>0%</c:formatCode>
                <c:ptCount val="3"/>
                <c:pt idx="0">
                  <c:v>0.29762474143790285</c:v>
                </c:pt>
                <c:pt idx="1">
                  <c:v>0.72936521739130422</c:v>
                </c:pt>
                <c:pt idx="2">
                  <c:v>0.63857142857142868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4-4CD3-ADD1-2EC49E952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859264"/>
        <c:axId val="76860800"/>
      </c:barChart>
      <c:catAx>
        <c:axId val="7685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76860800"/>
        <c:crosses val="autoZero"/>
        <c:auto val="1"/>
        <c:lblAlgn val="ctr"/>
        <c:lblOffset val="100"/>
        <c:noMultiLvlLbl val="0"/>
      </c:catAx>
      <c:valAx>
        <c:axId val="76860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7685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786847110615646"/>
          <c:y val="0.36545211907671626"/>
          <c:w val="0.24006991618728593"/>
          <c:h val="0.38265854058543758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20942360426409085"/>
                  <c:y val="0.131156723327037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29459994184285"/>
                      <c:h val="0.304816753926701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574-484C-9937-A213D56F497D}"/>
                </c:ext>
              </c:extLst>
            </c:dLbl>
            <c:dLbl>
              <c:idx val="1"/>
              <c:layout>
                <c:manualLayout>
                  <c:x val="-0.2492335543764102"/>
                  <c:y val="8.20990128080999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/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61621398369382"/>
                      <c:h val="0.233429089889483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574-484C-9937-A213D56F497D}"/>
                </c:ext>
              </c:extLst>
            </c:dLbl>
            <c:dLbl>
              <c:idx val="2"/>
              <c:layout>
                <c:manualLayout>
                  <c:x val="-0.23158679085239706"/>
                  <c:y val="-0.21588060982642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276997877248"/>
                      <c:h val="0.232539473141773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574-484C-9937-A213D56F497D}"/>
                </c:ext>
              </c:extLst>
            </c:dLbl>
            <c:dLbl>
              <c:idx val="3"/>
              <c:layout>
                <c:manualLayout>
                  <c:x val="1.1712060811981175E-2"/>
                  <c:y val="-0.297107034403584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50076929794845"/>
                      <c:h val="0.232539473141773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574-484C-9937-A213D56F4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Evolution!$A$49:$A$52</c:f>
              <c:strCache>
                <c:ptCount val="4"/>
                <c:pt idx="0">
                  <c:v>Ressourceries en activité</c:v>
                </c:pt>
                <c:pt idx="1">
                  <c:v>Associations Régionales</c:v>
                </c:pt>
                <c:pt idx="2">
                  <c:v>Ressourceries en projet</c:v>
                </c:pt>
                <c:pt idx="3">
                  <c:v>Adhérents partenaires</c:v>
                </c:pt>
              </c:strCache>
            </c:strRef>
          </c:cat>
          <c:val>
            <c:numRef>
              <c:f>Evolution!$B$49:$B$52</c:f>
              <c:numCache>
                <c:formatCode>General</c:formatCode>
                <c:ptCount val="4"/>
                <c:pt idx="0">
                  <c:v>154</c:v>
                </c:pt>
                <c:pt idx="1">
                  <c:v>9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74-484C-9937-A213D56F4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err="1"/>
              <a:t>Structurations</a:t>
            </a:r>
            <a:r>
              <a:rPr lang="en-US" sz="1400" dirty="0"/>
              <a:t> </a:t>
            </a:r>
            <a:r>
              <a:rPr lang="en-US" sz="1400" dirty="0" err="1"/>
              <a:t>sociales</a:t>
            </a:r>
            <a:r>
              <a:rPr lang="en-US" sz="1400" dirty="0"/>
              <a:t> des </a:t>
            </a:r>
            <a:r>
              <a:rPr lang="en-US" sz="1400" dirty="0" err="1"/>
              <a:t>Ressourceries</a:t>
            </a:r>
            <a:r>
              <a:rPr lang="en-US" sz="1400" dirty="0"/>
              <a:t> **</a:t>
            </a:r>
            <a:endParaRPr lang="fr-FR" sz="1400" dirty="0"/>
          </a:p>
        </c:rich>
      </c:tx>
      <c:layout>
        <c:manualLayout>
          <c:xMode val="edge"/>
          <c:yMode val="edge"/>
          <c:x val="0.15972661417322834"/>
          <c:y val="2.57269483504164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326614173228347"/>
          <c:y val="0.36806961550015022"/>
          <c:w val="0.35337679790026244"/>
          <c:h val="0.63193038449984984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7866666666666647"/>
                  <c:y val="-4.63085070307495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06-40A3-AAE7-CD7FDFC8B258}"/>
                </c:ext>
              </c:extLst>
            </c:dLbl>
            <c:dLbl>
              <c:idx val="1"/>
              <c:layout>
                <c:manualLayout>
                  <c:x val="-0.16800000000000004"/>
                  <c:y val="0.108053183071749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06-40A3-AAE7-CD7FDFC8B258}"/>
                </c:ext>
              </c:extLst>
            </c:dLbl>
            <c:dLbl>
              <c:idx val="2"/>
              <c:layout>
                <c:manualLayout>
                  <c:x val="-0.27733333333333332"/>
                  <c:y val="4.63085070307495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06-40A3-AAE7-CD7FDFC8B258}"/>
                </c:ext>
              </c:extLst>
            </c:dLbl>
            <c:dLbl>
              <c:idx val="3"/>
              <c:layout>
                <c:manualLayout>
                  <c:x val="-0.28266666666666668"/>
                  <c:y val="-0.132718236435922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/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38666666666665"/>
                      <c:h val="0.149216300432415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A06-40A3-AAE7-CD7FDFC8B258}"/>
                </c:ext>
              </c:extLst>
            </c:dLbl>
            <c:dLbl>
              <c:idx val="4"/>
              <c:layout>
                <c:manualLayout>
                  <c:x val="-4.5825516893595562E-2"/>
                  <c:y val="-0.2119668068489035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06-40A3-AAE7-CD7FDFC8B258}"/>
                </c:ext>
              </c:extLst>
            </c:dLbl>
            <c:dLbl>
              <c:idx val="5"/>
              <c:layout>
                <c:manualLayout>
                  <c:x val="0.2231588502269288"/>
                  <c:y val="-0.1050071342745569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/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05333333333336"/>
                      <c:h val="0.235870381495944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A06-40A3-AAE7-CD7FDFC8B258}"/>
                </c:ext>
              </c:extLst>
            </c:dLbl>
            <c:dLbl>
              <c:idx val="6"/>
              <c:layout>
                <c:manualLayout>
                  <c:x val="4.8000000000000001E-2"/>
                  <c:y val="-0.125000000000000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06-40A3-AAE7-CD7FDFC8B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Evolution!$A$62:$A$67</c:f>
              <c:strCache>
                <c:ptCount val="6"/>
                <c:pt idx="0">
                  <c:v>Atelier Chantier d'Insertion</c:v>
                </c:pt>
                <c:pt idx="1">
                  <c:v>Structure d'emplois pérennes</c:v>
                </c:pt>
                <c:pt idx="2">
                  <c:v>Entreprise d'Insertion</c:v>
                </c:pt>
                <c:pt idx="3">
                  <c:v>ACI et EI</c:v>
                </c:pt>
                <c:pt idx="4">
                  <c:v>ACI et AAVA</c:v>
                </c:pt>
                <c:pt idx="5">
                  <c:v>ACI et emplois pérennes</c:v>
                </c:pt>
              </c:strCache>
            </c:strRef>
          </c:cat>
          <c:val>
            <c:numRef>
              <c:f>Evolution!$B$62:$B$67</c:f>
              <c:numCache>
                <c:formatCode>General</c:formatCode>
                <c:ptCount val="6"/>
                <c:pt idx="0">
                  <c:v>94</c:v>
                </c:pt>
                <c:pt idx="1">
                  <c:v>48</c:v>
                </c:pt>
                <c:pt idx="2">
                  <c:v>9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06-40A3-AAE7-CD7FDFC8B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Statuts juridiques des adhérents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9503455818022745"/>
          <c:y val="0.2944628230196058"/>
          <c:w val="0.37381977252843396"/>
          <c:h val="0.6021258080994909"/>
        </c:manualLayout>
      </c:layout>
      <c:doughnutChart>
        <c:varyColors val="1"/>
        <c:ser>
          <c:idx val="0"/>
          <c:order val="0"/>
          <c:explosion val="14"/>
          <c:dLbls>
            <c:dLbl>
              <c:idx val="0"/>
              <c:layout>
                <c:manualLayout>
                  <c:x val="0.34305555555555561"/>
                  <c:y val="-6.71140939597315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36111111111105"/>
                      <c:h val="0.198725008367242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4E2-412A-A73B-2EB50B830ADD}"/>
                </c:ext>
              </c:extLst>
            </c:dLbl>
            <c:dLbl>
              <c:idx val="1"/>
              <c:layout>
                <c:manualLayout>
                  <c:x val="-0.29722222222222222"/>
                  <c:y val="5.33805421973260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E2-412A-A73B-2EB50B830ADD}"/>
                </c:ext>
              </c:extLst>
            </c:dLbl>
            <c:dLbl>
              <c:idx val="2"/>
              <c:layout>
                <c:manualLayout>
                  <c:x val="-6.3888888888888884E-2"/>
                  <c:y val="-0.135160386830840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E2-412A-A73B-2EB50B830ADD}"/>
                </c:ext>
              </c:extLst>
            </c:dLbl>
            <c:dLbl>
              <c:idx val="3"/>
              <c:layout>
                <c:manualLayout>
                  <c:x val="0.23055555555555557"/>
                  <c:y val="-4.47427293064876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E2-412A-A73B-2EB50B830A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Evolution!$A$74:$A$77</c:f>
              <c:strCache>
                <c:ptCount val="4"/>
                <c:pt idx="0">
                  <c:v>Associations</c:v>
                </c:pt>
                <c:pt idx="1">
                  <c:v>Collectivités territoriales</c:v>
                </c:pt>
                <c:pt idx="2">
                  <c:v>SCIC</c:v>
                </c:pt>
                <c:pt idx="3">
                  <c:v>Fondation</c:v>
                </c:pt>
              </c:strCache>
            </c:strRef>
          </c:cat>
          <c:val>
            <c:numRef>
              <c:f>Evolution!$B$74:$B$77</c:f>
              <c:numCache>
                <c:formatCode>General</c:formatCode>
                <c:ptCount val="4"/>
                <c:pt idx="0">
                  <c:v>167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E2-412A-A73B-2EB50B830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666290457740217"/>
          <c:y val="0.34199612876552721"/>
          <c:w val="0.38188132273958336"/>
          <c:h val="0.626193223460432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8.401095253899768E-2"/>
                  <c:y val="-6.54501719504633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84-4BB2-A932-0127CA29C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Résultats!$M$11:$M$19</c:f>
              <c:strCache>
                <c:ptCount val="9"/>
                <c:pt idx="0">
                  <c:v>IDCC 3016</c:v>
                </c:pt>
                <c:pt idx="1">
                  <c:v>IDCC 0783</c:v>
                </c:pt>
                <c:pt idx="2">
                  <c:v>IDCC 1518</c:v>
                </c:pt>
                <c:pt idx="3">
                  <c:v>IDCC 3105</c:v>
                </c:pt>
                <c:pt idx="4">
                  <c:v>IDCC 0637</c:v>
                </c:pt>
                <c:pt idx="5">
                  <c:v>IDCC 0413</c:v>
                </c:pt>
                <c:pt idx="6">
                  <c:v>IDCC 2149</c:v>
                </c:pt>
                <c:pt idx="7">
                  <c:v>IDCC 7018</c:v>
                </c:pt>
                <c:pt idx="8">
                  <c:v>IDCC 1261</c:v>
                </c:pt>
              </c:strCache>
            </c:strRef>
          </c:cat>
          <c:val>
            <c:numRef>
              <c:f>Résultats!$N$11:$N$19</c:f>
              <c:numCache>
                <c:formatCode>0%</c:formatCode>
                <c:ptCount val="9"/>
                <c:pt idx="0">
                  <c:v>0.71186440677966101</c:v>
                </c:pt>
                <c:pt idx="1">
                  <c:v>8.6206896551724144E-2</c:v>
                </c:pt>
                <c:pt idx="2">
                  <c:v>6.8965517241379309E-2</c:v>
                </c:pt>
                <c:pt idx="3">
                  <c:v>3.4482758620689655E-2</c:v>
                </c:pt>
                <c:pt idx="4">
                  <c:v>3.4482758620689655E-2</c:v>
                </c:pt>
                <c:pt idx="5">
                  <c:v>1.7241379310344827E-2</c:v>
                </c:pt>
                <c:pt idx="6">
                  <c:v>1.7241379310344827E-2</c:v>
                </c:pt>
                <c:pt idx="7">
                  <c:v>1.7241379310344827E-2</c:v>
                </c:pt>
                <c:pt idx="8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4-4BB2-A932-0127CA29C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149725235369286"/>
          <c:y val="0.20868246961494491"/>
          <c:w val="0.47306710674849434"/>
          <c:h val="0.69872135801670832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2.2642553849856459E-2"/>
                  <c:y val="-2.24575695950724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B2-4025-8B7E-FDC1C168488A}"/>
                </c:ext>
              </c:extLst>
            </c:dLbl>
            <c:dLbl>
              <c:idx val="1"/>
              <c:layout>
                <c:manualLayout>
                  <c:x val="-5.2303839828551454E-2"/>
                  <c:y val="-8.432421965057652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B2-4025-8B7E-FDC1C168488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Résultats!$B$2:$B$12</c:f>
              <c:strCache>
                <c:ptCount val="11"/>
                <c:pt idx="0">
                  <c:v>9499Z</c:v>
                </c:pt>
                <c:pt idx="1">
                  <c:v>8899B</c:v>
                </c:pt>
                <c:pt idx="2">
                  <c:v>3832Z</c:v>
                </c:pt>
                <c:pt idx="3">
                  <c:v>8810C</c:v>
                </c:pt>
                <c:pt idx="4">
                  <c:v>8790B</c:v>
                </c:pt>
                <c:pt idx="5">
                  <c:v>3811Z</c:v>
                </c:pt>
                <c:pt idx="6">
                  <c:v>4779Z</c:v>
                </c:pt>
                <c:pt idx="7">
                  <c:v>9524Z</c:v>
                </c:pt>
                <c:pt idx="8">
                  <c:v>8559B</c:v>
                </c:pt>
                <c:pt idx="9">
                  <c:v>3399Z</c:v>
                </c:pt>
                <c:pt idx="10">
                  <c:v>3821Z</c:v>
                </c:pt>
              </c:strCache>
            </c:strRef>
          </c:cat>
          <c:val>
            <c:numRef>
              <c:f>Résultats!$C$2:$C$12</c:f>
              <c:numCache>
                <c:formatCode>General</c:formatCode>
                <c:ptCount val="11"/>
                <c:pt idx="0">
                  <c:v>37</c:v>
                </c:pt>
                <c:pt idx="1">
                  <c:v>22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2-4025-8B7E-FDC1C168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Taux de conventionnement des Ressourceries avec les éco-organismes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Résultats!$B$50:$B$53</c:f>
              <c:strCache>
                <c:ptCount val="4"/>
                <c:pt idx="0">
                  <c:v>Eco-mobilier</c:v>
                </c:pt>
                <c:pt idx="1">
                  <c:v>Valdelia</c:v>
                </c:pt>
                <c:pt idx="2">
                  <c:v>Ecologic</c:v>
                </c:pt>
                <c:pt idx="3">
                  <c:v>Ecosystem</c:v>
                </c:pt>
              </c:strCache>
            </c:strRef>
          </c:cat>
          <c:val>
            <c:numRef>
              <c:f>Résultats!$C$50:$C$53</c:f>
              <c:numCache>
                <c:formatCode>0%</c:formatCode>
                <c:ptCount val="4"/>
                <c:pt idx="0">
                  <c:v>0.81818181818181823</c:v>
                </c:pt>
                <c:pt idx="1">
                  <c:v>0.56818181818181823</c:v>
                </c:pt>
                <c:pt idx="2">
                  <c:v>0.75</c:v>
                </c:pt>
                <c:pt idx="3">
                  <c:v>0.13793103448275862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E-4730-881C-66F210248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790784"/>
        <c:axId val="76944128"/>
      </c:barChart>
      <c:catAx>
        <c:axId val="767907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6944128"/>
        <c:crosses val="autoZero"/>
        <c:auto val="1"/>
        <c:lblAlgn val="ctr"/>
        <c:lblOffset val="100"/>
        <c:noMultiLvlLbl val="0"/>
      </c:catAx>
      <c:valAx>
        <c:axId val="76944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76790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Logiciel de traçabilité utilisé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1478234822218626"/>
                  <c:y val="3.9436822772089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72635922614231"/>
                      <c:h val="0.249180629938186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78B-4F86-BDB1-4F7629E003E1}"/>
                </c:ext>
              </c:extLst>
            </c:dLbl>
            <c:dLbl>
              <c:idx val="3"/>
              <c:layout>
                <c:manualLayout>
                  <c:x val="-9.0186130746003484E-2"/>
                  <c:y val="6.43079671262418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39067487028346"/>
                      <c:h val="0.216678808641901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78B-4F86-BDB1-4F7629E003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Résultats!$N$27:$N$32</c:f>
              <c:strCache>
                <c:ptCount val="6"/>
                <c:pt idx="0">
                  <c:v>GDR</c:v>
                </c:pt>
                <c:pt idx="1">
                  <c:v>TF-shop</c:v>
                </c:pt>
                <c:pt idx="2">
                  <c:v>Excel</c:v>
                </c:pt>
                <c:pt idx="3">
                  <c:v>O-Ressource</c:v>
                </c:pt>
                <c:pt idx="4">
                  <c:v>autre</c:v>
                </c:pt>
                <c:pt idx="5">
                  <c:v>aucun</c:v>
                </c:pt>
              </c:strCache>
            </c:strRef>
          </c:cat>
          <c:val>
            <c:numRef>
              <c:f>Résultats!$O$27:$O$32</c:f>
              <c:numCache>
                <c:formatCode>General</c:formatCode>
                <c:ptCount val="6"/>
                <c:pt idx="0">
                  <c:v>39</c:v>
                </c:pt>
                <c:pt idx="1">
                  <c:v>14</c:v>
                </c:pt>
                <c:pt idx="2">
                  <c:v>10</c:v>
                </c:pt>
                <c:pt idx="3">
                  <c:v>8</c:v>
                </c:pt>
                <c:pt idx="4">
                  <c:v>8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B-4F86-BDB1-4F7629E00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Part des Ressourceries utilisant chaque mode de collecte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Résultats!$B$44:$B$47</c:f>
              <c:strCache>
                <c:ptCount val="4"/>
                <c:pt idx="0">
                  <c:v>Apport volontaire</c:v>
                </c:pt>
                <c:pt idx="1">
                  <c:v>Collecte sur rendez-vous</c:v>
                </c:pt>
                <c:pt idx="2">
                  <c:v>Collecte en déchèterie</c:v>
                </c:pt>
                <c:pt idx="3">
                  <c:v>Collecte en porte à porte</c:v>
                </c:pt>
              </c:strCache>
            </c:strRef>
          </c:cat>
          <c:val>
            <c:numRef>
              <c:f>Résultats!$C$44:$C$47</c:f>
              <c:numCache>
                <c:formatCode>0%</c:formatCode>
                <c:ptCount val="4"/>
                <c:pt idx="0">
                  <c:v>1</c:v>
                </c:pt>
                <c:pt idx="1">
                  <c:v>0.90909090909090906</c:v>
                </c:pt>
                <c:pt idx="2">
                  <c:v>0.6262626262626263</c:v>
                </c:pt>
                <c:pt idx="3">
                  <c:v>0.22448979591836735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1-442D-A327-4FF34040D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893824"/>
        <c:axId val="39244544"/>
      </c:barChart>
      <c:catAx>
        <c:axId val="146893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9244544"/>
        <c:crosses val="autoZero"/>
        <c:auto val="1"/>
        <c:lblAlgn val="ctr"/>
        <c:lblOffset val="100"/>
        <c:noMultiLvlLbl val="0"/>
      </c:catAx>
      <c:valAx>
        <c:axId val="39244544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689382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14B-68AA-4D27-8063-EEEEBD984575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3C7-B5FC-4036-B14F-DE45277F12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14B-68AA-4D27-8063-EEEEBD984575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3C7-B5FC-4036-B14F-DE45277F12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14B-68AA-4D27-8063-EEEEBD984575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3C7-B5FC-4036-B14F-DE45277F12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14B-68AA-4D27-8063-EEEEBD984575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3C7-B5FC-4036-B14F-DE45277F12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14B-68AA-4D27-8063-EEEEBD984575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3C7-B5FC-4036-B14F-DE45277F12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14B-68AA-4D27-8063-EEEEBD984575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3C7-B5FC-4036-B14F-DE45277F12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14B-68AA-4D27-8063-EEEEBD984575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3C7-B5FC-4036-B14F-DE45277F12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14B-68AA-4D27-8063-EEEEBD984575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3C7-B5FC-4036-B14F-DE45277F12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14B-68AA-4D27-8063-EEEEBD984575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3C7-B5FC-4036-B14F-DE45277F12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14B-68AA-4D27-8063-EEEEBD984575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3C7-B5FC-4036-B14F-DE45277F12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14B-68AA-4D27-8063-EEEEBD984575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433C7-B5FC-4036-B14F-DE45277F12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714B-68AA-4D27-8063-EEEEBD984575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433C7-B5FC-4036-B14F-DE45277F12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ressourceries" TargetMode="External"/><Relationship Id="rId3" Type="http://schemas.openxmlformats.org/officeDocument/2006/relationships/hyperlink" Target="http://www.ressourcerie.fr/" TargetMode="External"/><Relationship Id="rId7" Type="http://schemas.openxmlformats.org/officeDocument/2006/relationships/hyperlink" Target="https://twitter.com/Ressourceri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r&#233;seau-national-des-ressourceries/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instagram.com/ressourceri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chart" Target="../charts/chart8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208912" cy="1065361"/>
          </a:xfrm>
        </p:spPr>
        <p:txBody>
          <a:bodyPr/>
          <a:lstStyle/>
          <a:p>
            <a:r>
              <a:rPr lang="fr-FR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Observatoire des Ressourceries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9792" y="4365104"/>
            <a:ext cx="3672408" cy="648072"/>
          </a:xfrm>
        </p:spPr>
        <p:txBody>
          <a:bodyPr>
            <a:normAutofit/>
          </a:bodyPr>
          <a:lstStyle/>
          <a:p>
            <a:r>
              <a:rPr lang="fr-FR" sz="28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Données 2020</a:t>
            </a:r>
          </a:p>
        </p:txBody>
      </p:sp>
      <p:pic>
        <p:nvPicPr>
          <p:cNvPr id="4" name="Image 3" descr="C:\serveur\_communication\outils\pack_logo_adherents\pack_logo_adherents\LOGO-RNR+sit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052736"/>
            <a:ext cx="30243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0"/>
            <a:ext cx="6048672" cy="1143000"/>
          </a:xfrm>
        </p:spPr>
        <p:txBody>
          <a:bodyPr>
            <a:noAutofit/>
          </a:bodyPr>
          <a:lstStyle/>
          <a:p>
            <a:r>
              <a:rPr lang="fr-FR" sz="28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Tonnages collectés par les Ressourceries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405429"/>
              </p:ext>
            </p:extLst>
          </p:nvPr>
        </p:nvGraphicFramePr>
        <p:xfrm>
          <a:off x="899592" y="4509120"/>
          <a:ext cx="799288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4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45"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dirty="0">
                          <a:latin typeface="Arial" pitchFamily="34" charset="0"/>
                          <a:cs typeface="Arial" pitchFamily="34" charset="0"/>
                        </a:rPr>
                        <a:t>Type de déchets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dirty="0">
                          <a:latin typeface="Arial" pitchFamily="34" charset="0"/>
                          <a:cs typeface="Arial" pitchFamily="34" charset="0"/>
                        </a:rPr>
                        <a:t>Tonnage moyen collecté par an et par Ressourcerie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45"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dirty="0">
                          <a:latin typeface="Arial" pitchFamily="34" charset="0"/>
                          <a:cs typeface="Arial" pitchFamily="34" charset="0"/>
                        </a:rPr>
                        <a:t>DEA ménagers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strike="noStrike" dirty="0"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45"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dirty="0">
                          <a:latin typeface="Arial" pitchFamily="34" charset="0"/>
                          <a:cs typeface="Arial" pitchFamily="34" charset="0"/>
                        </a:rPr>
                        <a:t>DEA professionnels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strike="noStrike" dirty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45"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dirty="0">
                          <a:latin typeface="Arial" pitchFamily="34" charset="0"/>
                          <a:cs typeface="Arial" pitchFamily="34" charset="0"/>
                        </a:rPr>
                        <a:t>TLC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strike="noStrike" dirty="0"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45"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dirty="0">
                          <a:latin typeface="Arial" pitchFamily="34" charset="0"/>
                          <a:cs typeface="Arial" pitchFamily="34" charset="0"/>
                        </a:rPr>
                        <a:t>D3E ménagers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strike="noStrike" dirty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45"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dirty="0">
                          <a:latin typeface="Arial" pitchFamily="34" charset="0"/>
                          <a:cs typeface="Arial" pitchFamily="34" charset="0"/>
                        </a:rPr>
                        <a:t>D3E professionnels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45">
                <a:tc>
                  <a:txBody>
                    <a:bodyPr/>
                    <a:lstStyle/>
                    <a:p>
                      <a:pPr algn="ctr"/>
                      <a:r>
                        <a:rPr lang="fr-FR" sz="1400" strike="noStrike" dirty="0">
                          <a:latin typeface="Arial" pitchFamily="34" charset="0"/>
                          <a:cs typeface="Arial" pitchFamily="34" charset="0"/>
                        </a:rPr>
                        <a:t>Autres déchets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strike="noStrike" dirty="0"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Image 6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714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C:\serveur\_communication\outils\pack_logo_adherents\pack_logo_adherents\LOGO-RNR+site.jpg"/>
          <p:cNvPicPr/>
          <p:nvPr/>
        </p:nvPicPr>
        <p:blipFill>
          <a:blip r:embed="rId4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97523"/>
              </p:ext>
            </p:extLst>
          </p:nvPr>
        </p:nvGraphicFramePr>
        <p:xfrm>
          <a:off x="755576" y="1310730"/>
          <a:ext cx="7344816" cy="28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714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979712" y="0"/>
            <a:ext cx="5976664" cy="1143000"/>
          </a:xfrm>
        </p:spPr>
        <p:txBody>
          <a:bodyPr>
            <a:noAutofit/>
          </a:bodyPr>
          <a:lstStyle/>
          <a:p>
            <a:r>
              <a:rPr lang="fr-FR" sz="3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La collecte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059832" y="566124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39 594</a:t>
            </a:r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tonnes collectées tous gisements confondus</a:t>
            </a:r>
          </a:p>
        </p:txBody>
      </p:sp>
      <p:pic>
        <p:nvPicPr>
          <p:cNvPr id="9" name="Image 8" descr="C:\serveur\_communication\outils\pack_logo_adherents\pack_logo_adherents\LOGO-RNR+site.jpg"/>
          <p:cNvPicPr/>
          <p:nvPr/>
        </p:nvPicPr>
        <p:blipFill>
          <a:blip r:embed="rId4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221631"/>
              </p:ext>
            </p:extLst>
          </p:nvPr>
        </p:nvGraphicFramePr>
        <p:xfrm>
          <a:off x="827584" y="1689447"/>
          <a:ext cx="7776864" cy="346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475656" y="18864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La valorisation</a:t>
            </a:r>
          </a:p>
        </p:txBody>
      </p:sp>
      <p:pic>
        <p:nvPicPr>
          <p:cNvPr id="7" name="Image 6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2192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C:\serveur\_communication\outils\pack_logo_adherents\pack_logo_adherents\LOGO-RNR+site.jpg"/>
          <p:cNvPicPr/>
          <p:nvPr/>
        </p:nvPicPr>
        <p:blipFill>
          <a:blip r:embed="rId4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564676"/>
              </p:ext>
            </p:extLst>
          </p:nvPr>
        </p:nvGraphicFramePr>
        <p:xfrm>
          <a:off x="755576" y="1700808"/>
          <a:ext cx="7776864" cy="4052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75656" y="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La valorisation</a:t>
            </a:r>
          </a:p>
        </p:txBody>
      </p:sp>
      <p:pic>
        <p:nvPicPr>
          <p:cNvPr id="6" name="Image 5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2192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71608" y="1527664"/>
            <a:ext cx="22401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91 %</a:t>
            </a:r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 des déchets valorisés par réemploi / réutilisation ou recyclage (hors DAE)</a:t>
            </a:r>
          </a:p>
        </p:txBody>
      </p:sp>
      <p:pic>
        <p:nvPicPr>
          <p:cNvPr id="10" name="Image 9" descr="C:\serveur\_communication\outils\pack_logo_adherents\pack_logo_adherents\LOGO-RNR+site.jpg"/>
          <p:cNvPicPr/>
          <p:nvPr/>
        </p:nvPicPr>
        <p:blipFill>
          <a:blip r:embed="rId4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171608" y="6179543"/>
            <a:ext cx="85689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latin typeface="Arial" pitchFamily="34" charset="0"/>
                <a:cs typeface="Arial" pitchFamily="34" charset="0"/>
              </a:rPr>
              <a:t>* Méthode de calcul : taux de réemploi = tonnage réemployé / tonnages sortants (réemployé + recyclé + non valorisé)</a:t>
            </a:r>
          </a:p>
          <a:p>
            <a:r>
              <a:rPr lang="fr-FR" sz="1100" i="1" dirty="0">
                <a:latin typeface="Arial" pitchFamily="34" charset="0"/>
                <a:cs typeface="Arial" pitchFamily="34" charset="0"/>
              </a:rPr>
              <a:t>** Destiné à l’enfouissement ou à l’incinération</a:t>
            </a:r>
          </a:p>
          <a:p>
            <a:r>
              <a:rPr lang="fr-FR" sz="1100" i="1" dirty="0">
                <a:latin typeface="Arial" pitchFamily="34" charset="0"/>
                <a:cs typeface="Arial" pitchFamily="34" charset="0"/>
              </a:rPr>
              <a:t>*** L’écart peut correspondre au stock ou à des méthodes de traçabilité différentes entre flux entrants et sortants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83714"/>
              </p:ext>
            </p:extLst>
          </p:nvPr>
        </p:nvGraphicFramePr>
        <p:xfrm>
          <a:off x="2304789" y="921819"/>
          <a:ext cx="6659697" cy="192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C4EB918-93FA-4056-A85F-132892D24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212167"/>
              </p:ext>
            </p:extLst>
          </p:nvPr>
        </p:nvGraphicFramePr>
        <p:xfrm>
          <a:off x="539552" y="2924944"/>
          <a:ext cx="8136904" cy="3254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6578">
                  <a:extLst>
                    <a:ext uri="{9D8B030D-6E8A-4147-A177-3AD203B41FA5}">
                      <a16:colId xmlns:a16="http://schemas.microsoft.com/office/drawing/2014/main" val="758174730"/>
                    </a:ext>
                  </a:extLst>
                </a:gridCol>
                <a:gridCol w="1399356">
                  <a:extLst>
                    <a:ext uri="{9D8B030D-6E8A-4147-A177-3AD203B41FA5}">
                      <a16:colId xmlns:a16="http://schemas.microsoft.com/office/drawing/2014/main" val="3968890210"/>
                    </a:ext>
                  </a:extLst>
                </a:gridCol>
                <a:gridCol w="1399356">
                  <a:extLst>
                    <a:ext uri="{9D8B030D-6E8A-4147-A177-3AD203B41FA5}">
                      <a16:colId xmlns:a16="http://schemas.microsoft.com/office/drawing/2014/main" val="4270718184"/>
                    </a:ext>
                  </a:extLst>
                </a:gridCol>
                <a:gridCol w="1399356">
                  <a:extLst>
                    <a:ext uri="{9D8B030D-6E8A-4147-A177-3AD203B41FA5}">
                      <a16:colId xmlns:a16="http://schemas.microsoft.com/office/drawing/2014/main" val="1747804999"/>
                    </a:ext>
                  </a:extLst>
                </a:gridCol>
                <a:gridCol w="1199448">
                  <a:extLst>
                    <a:ext uri="{9D8B030D-6E8A-4147-A177-3AD203B41FA5}">
                      <a16:colId xmlns:a16="http://schemas.microsoft.com/office/drawing/2014/main" val="1847637499"/>
                    </a:ext>
                  </a:extLst>
                </a:gridCol>
                <a:gridCol w="1132810">
                  <a:extLst>
                    <a:ext uri="{9D8B030D-6E8A-4147-A177-3AD203B41FA5}">
                      <a16:colId xmlns:a16="http://schemas.microsoft.com/office/drawing/2014/main" val="2734476919"/>
                    </a:ext>
                  </a:extLst>
                </a:gridCol>
              </a:tblGrid>
              <a:tr h="191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Collecté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Réutilisé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Recyclé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valorisé **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Ecart ***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9129380"/>
                  </a:ext>
                </a:extLst>
              </a:tr>
              <a:tr h="3828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 ménagers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12539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5421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6974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2133599"/>
                  </a:ext>
                </a:extLst>
              </a:tr>
              <a:tr h="5743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 professionnels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1272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8784127"/>
                  </a:ext>
                </a:extLst>
              </a:tr>
              <a:tr h="191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TLC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7574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2723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4390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8860804"/>
                  </a:ext>
                </a:extLst>
              </a:tr>
              <a:tr h="3828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D3E ménagers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4249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1008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2998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6642522"/>
                  </a:ext>
                </a:extLst>
              </a:tr>
              <a:tr h="5743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D3E professionnels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460561"/>
                  </a:ext>
                </a:extLst>
              </a:tr>
              <a:tr h="3828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Autres déchets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10970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4385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2562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2268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7469279"/>
                  </a:ext>
                </a:extLst>
              </a:tr>
              <a:tr h="191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DAE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2922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2531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31491933"/>
                  </a:ext>
                </a:extLst>
              </a:tr>
              <a:tr h="191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8385729"/>
                  </a:ext>
                </a:extLst>
              </a:tr>
              <a:tr h="1914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39594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14427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19920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3314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11570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75656" y="18864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La vente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2348880"/>
            <a:ext cx="28083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Ventes réemploi :</a:t>
            </a:r>
          </a:p>
          <a:p>
            <a:pPr algn="ctr"/>
            <a:r>
              <a:rPr lang="fr-FR" sz="24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25</a:t>
            </a:r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 millions d’€</a:t>
            </a:r>
          </a:p>
          <a:p>
            <a:pPr algn="ctr"/>
            <a:endParaRPr lang="fr-FR" sz="800" dirty="0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ctr"/>
            <a:endParaRPr lang="fr-FR" sz="800" dirty="0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Contributions éco-organismes (filières à REP) :</a:t>
            </a:r>
          </a:p>
          <a:p>
            <a:pPr algn="ctr"/>
            <a:r>
              <a:rPr lang="fr-FR" sz="24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532 000 </a:t>
            </a:r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€</a:t>
            </a:r>
          </a:p>
        </p:txBody>
      </p:sp>
      <p:pic>
        <p:nvPicPr>
          <p:cNvPr id="8" name="Image 7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076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555599"/>
              </p:ext>
            </p:extLst>
          </p:nvPr>
        </p:nvGraphicFramePr>
        <p:xfrm>
          <a:off x="2879304" y="4221088"/>
          <a:ext cx="6085184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kern="12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Nombre de magasins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Surface moyenne par magasin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360 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Nombre moyen de clients par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Chiffre d’affaires moyen par magasin</a:t>
                      </a:r>
                    </a:p>
                    <a:p>
                      <a:pPr algn="ctr"/>
                      <a:r>
                        <a:rPr lang="fr-FR" sz="1600" kern="12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(par structure)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103 495 €</a:t>
                      </a:r>
                    </a:p>
                    <a:p>
                      <a:pPr algn="ctr"/>
                      <a:r>
                        <a:rPr lang="fr-FR" sz="1600" kern="12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(178 182 €)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Panier moyen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Chiffre d’affaires par m² (min/max)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51 € / 1314 €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72474"/>
                  </a:ext>
                </a:extLst>
              </a:tr>
            </a:tbl>
          </a:graphicData>
        </a:graphic>
      </p:graphicFrame>
      <p:pic>
        <p:nvPicPr>
          <p:cNvPr id="10" name="Image 9" descr="C:\serveur\_communication\outils\pack_logo_adherents\pack_logo_adherents\LOGO-RNR+site.jpg"/>
          <p:cNvPicPr/>
          <p:nvPr/>
        </p:nvPicPr>
        <p:blipFill>
          <a:blip r:embed="rId4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141431"/>
              </p:ext>
            </p:extLst>
          </p:nvPr>
        </p:nvGraphicFramePr>
        <p:xfrm>
          <a:off x="2383492" y="980728"/>
          <a:ext cx="66915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11560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La sensibilisation à l’environnement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7584" y="4797152"/>
            <a:ext cx="70922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2378</a:t>
            </a:r>
            <a:r>
              <a:rPr lang="fr-FR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 actions de sensibilisation </a:t>
            </a:r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(21 en moyenne par structure)</a:t>
            </a:r>
            <a:endParaRPr lang="fr-FR" dirty="0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ctr"/>
            <a:endParaRPr lang="fr-FR" sz="800" dirty="0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73 974 </a:t>
            </a:r>
            <a:r>
              <a:rPr lang="fr-FR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personnes participantes </a:t>
            </a:r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(665 en moyenne par structure)</a:t>
            </a:r>
            <a:endParaRPr lang="fr-FR" dirty="0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ctr"/>
            <a:endParaRPr lang="fr-FR" dirty="0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1,2 ETP </a:t>
            </a:r>
            <a:r>
              <a:rPr lang="fr-FR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dédié à la fonction sensibilisation </a:t>
            </a:r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(en moyenne par structure)</a:t>
            </a:r>
            <a:endParaRPr lang="fr-FR" dirty="0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C:\serveur\_communication\outils\pack_logo_adherents\pack_logo_adherents\LOGO-RNR+site.jpg"/>
          <p:cNvPicPr/>
          <p:nvPr/>
        </p:nvPicPr>
        <p:blipFill>
          <a:blip r:embed="rId3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047222"/>
              </p:ext>
            </p:extLst>
          </p:nvPr>
        </p:nvGraphicFramePr>
        <p:xfrm>
          <a:off x="1331640" y="1700809"/>
          <a:ext cx="6120679" cy="252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11560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La communication</a:t>
            </a:r>
          </a:p>
        </p:txBody>
      </p:sp>
      <p:pic>
        <p:nvPicPr>
          <p:cNvPr id="8" name="Image 7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C:\serveur\_communication\outils\pack_logo_adherents\pack_logo_adherents\LOGO-RNR+site.jpg"/>
          <p:cNvPicPr/>
          <p:nvPr/>
        </p:nvPicPr>
        <p:blipFill>
          <a:blip r:embed="rId3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676093"/>
              </p:ext>
            </p:extLst>
          </p:nvPr>
        </p:nvGraphicFramePr>
        <p:xfrm>
          <a:off x="2555776" y="1268760"/>
          <a:ext cx="6096000" cy="2057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23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itchFamily="34" charset="0"/>
                          <a:cs typeface="Arial" pitchFamily="34" charset="0"/>
                        </a:rPr>
                        <a:t>Réseau social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itchFamily="34" charset="0"/>
                          <a:cs typeface="Arial" pitchFamily="34" charset="0"/>
                        </a:rPr>
                        <a:t>Taux de présence des Ressourceries (comparaison 2019)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itchFamily="34" charset="0"/>
                          <a:cs typeface="Arial" pitchFamily="34" charset="0"/>
                        </a:rPr>
                        <a:t>Nombre moyen d’abonnés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9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itchFamily="34" charset="0"/>
                          <a:cs typeface="Arial" pitchFamily="34" charset="0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itchFamily="34" charset="0"/>
                          <a:cs typeface="Arial" pitchFamily="34" charset="0"/>
                        </a:rPr>
                        <a:t>78 % </a:t>
                      </a:r>
                      <a:r>
                        <a:rPr lang="fr-FR" sz="1400" b="0" dirty="0">
                          <a:latin typeface="Arial" pitchFamily="34" charset="0"/>
                          <a:cs typeface="Arial" pitchFamily="34" charset="0"/>
                        </a:rPr>
                        <a:t>(68%)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itchFamily="34" charset="0"/>
                          <a:cs typeface="Arial" pitchFamily="34" charset="0"/>
                        </a:rPr>
                        <a:t>2902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9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itchFamily="34" charset="0"/>
                          <a:cs typeface="Arial" pitchFamily="34" charset="0"/>
                        </a:rPr>
                        <a:t>Instagram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itchFamily="34" charset="0"/>
                          <a:cs typeface="Arial" pitchFamily="34" charset="0"/>
                        </a:rPr>
                        <a:t>32 % </a:t>
                      </a:r>
                      <a:r>
                        <a:rPr lang="fr-FR" sz="1400" b="0" dirty="0">
                          <a:latin typeface="Arial" pitchFamily="34" charset="0"/>
                          <a:cs typeface="Arial" pitchFamily="34" charset="0"/>
                        </a:rPr>
                        <a:t>(26 %)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itchFamily="34" charset="0"/>
                          <a:cs typeface="Arial" pitchFamily="34" charset="0"/>
                        </a:rPr>
                        <a:t>1057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9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itchFamily="34" charset="0"/>
                          <a:cs typeface="Arial" pitchFamily="34" charset="0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itchFamily="34" charset="0"/>
                          <a:cs typeface="Arial" pitchFamily="34" charset="0"/>
                        </a:rPr>
                        <a:t>7 % </a:t>
                      </a:r>
                      <a:r>
                        <a:rPr lang="fr-FR" sz="1400" b="0" dirty="0">
                          <a:latin typeface="Arial" pitchFamily="34" charset="0"/>
                          <a:cs typeface="Arial" pitchFamily="34" charset="0"/>
                        </a:rPr>
                        <a:t>(4%)</a:t>
                      </a:r>
                      <a:endParaRPr lang="fr-FR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itchFamily="34" charset="0"/>
                          <a:cs typeface="Arial" pitchFamily="34" charset="0"/>
                        </a:rPr>
                        <a:t>253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AA63489A-DC06-4CFA-9926-E4583D0F7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862053"/>
            <a:ext cx="1753325" cy="24639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58FCFA0-0100-4D98-9B88-D64D75388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132" y="3862052"/>
            <a:ext cx="1753325" cy="24639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BBA5D8B-2EF1-41C4-9DB5-20C08808C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3863629"/>
            <a:ext cx="1690201" cy="238804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489C37E-E58E-4ABA-8CF6-D4542D8CC149}"/>
              </a:ext>
            </a:extLst>
          </p:cNvPr>
          <p:cNvSpPr txBox="1"/>
          <p:nvPr/>
        </p:nvSpPr>
        <p:spPr>
          <a:xfrm>
            <a:off x="1115616" y="6381328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Affiches issues de la campagne de communication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« Adopte plus qu’un objet »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menée en 2020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43608" y="18864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Les ressources humaines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1560" y="479715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54 %</a:t>
            </a:r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 de sorties dynamiques pour les personnes en CDDI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83968" y="4221088"/>
            <a:ext cx="4860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4 702</a:t>
            </a:r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salariés </a:t>
            </a:r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(3 267 ETP)</a:t>
            </a:r>
          </a:p>
          <a:p>
            <a:pPr algn="ctr"/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3 545 </a:t>
            </a:r>
            <a:r>
              <a:rPr lang="fr-FR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bénévoles hors gouvernance </a:t>
            </a:r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(317 ETP)</a:t>
            </a:r>
            <a:endParaRPr lang="fr-FR" dirty="0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87</a:t>
            </a:r>
            <a:r>
              <a:rPr lang="fr-FR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 personnes en service civique </a:t>
            </a:r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(58 ETP)</a:t>
            </a:r>
            <a:endParaRPr lang="fr-FR" dirty="0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C:\serveur\_communication\outils\pack_logo_adherents\pack_logo_adherents\LOGO-RNR+site.jpg"/>
          <p:cNvPicPr/>
          <p:nvPr/>
        </p:nvPicPr>
        <p:blipFill>
          <a:blip r:embed="rId3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00000000-0008-0000-01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604199"/>
              </p:ext>
            </p:extLst>
          </p:nvPr>
        </p:nvGraphicFramePr>
        <p:xfrm>
          <a:off x="899592" y="1124744"/>
          <a:ext cx="712879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043608" y="18864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Les ressources humaines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51920" y="587727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33</a:t>
            </a:r>
            <a:r>
              <a:rPr lang="fr-FR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salariés en moyenne (23 ETP)</a:t>
            </a:r>
          </a:p>
        </p:txBody>
      </p:sp>
      <p:pic>
        <p:nvPicPr>
          <p:cNvPr id="9" name="Image 8" descr="C:\serveur\_communication\outils\pack_logo_adherents\pack_logo_adherents\LOGO-RNR+site.jpg"/>
          <p:cNvPicPr/>
          <p:nvPr/>
        </p:nvPicPr>
        <p:blipFill>
          <a:blip r:embed="rId3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100-00001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030036"/>
              </p:ext>
            </p:extLst>
          </p:nvPr>
        </p:nvGraphicFramePr>
        <p:xfrm>
          <a:off x="1259632" y="1484784"/>
          <a:ext cx="691276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serveur\_communication\outils\pack_logo_adherents\pack_logo_adherents\LOGO-RNR+site.jpg"/>
          <p:cNvPicPr/>
          <p:nvPr/>
        </p:nvPicPr>
        <p:blipFill>
          <a:blip r:embed="rId2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907704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Le volet financier</a:t>
            </a:r>
          </a:p>
        </p:txBody>
      </p:sp>
      <p:pic>
        <p:nvPicPr>
          <p:cNvPr id="6" name="Image 5" descr="C:\serveur\_communication\outils\pack_logo_adherents\pack_logo_adherents\LOGO-Goutte-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23528" y="5039548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itchFamily="34" charset="0"/>
                <a:cs typeface="Arial" pitchFamily="34" charset="0"/>
              </a:rPr>
              <a:t>Budget global des Ressourceries :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84 964 955 €</a:t>
            </a:r>
          </a:p>
          <a:p>
            <a:pPr algn="ctr"/>
            <a:endParaRPr lang="fr-FR" sz="1600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400" i="1" dirty="0">
                <a:latin typeface="Arial" pitchFamily="34" charset="0"/>
                <a:cs typeface="Arial" pitchFamily="34" charset="0"/>
              </a:rPr>
              <a:t>* L’autofinancement est composé des </a:t>
            </a:r>
            <a:r>
              <a:rPr lang="fr-FR" sz="1400" b="1" i="1" dirty="0">
                <a:latin typeface="Arial" pitchFamily="34" charset="0"/>
                <a:cs typeface="Arial" pitchFamily="34" charset="0"/>
              </a:rPr>
              <a:t>ventes réemploi / réutilisation</a:t>
            </a:r>
            <a:r>
              <a:rPr lang="fr-FR" sz="1400" i="1" dirty="0">
                <a:latin typeface="Arial" pitchFamily="34" charset="0"/>
                <a:cs typeface="Arial" pitchFamily="34" charset="0"/>
              </a:rPr>
              <a:t>, des </a:t>
            </a:r>
            <a:r>
              <a:rPr lang="fr-FR" sz="1400" b="1" i="1" dirty="0">
                <a:latin typeface="Arial" pitchFamily="34" charset="0"/>
                <a:cs typeface="Arial" pitchFamily="34" charset="0"/>
              </a:rPr>
              <a:t>ventes matières</a:t>
            </a:r>
            <a:r>
              <a:rPr lang="fr-FR" sz="1400" i="1" dirty="0">
                <a:latin typeface="Arial" pitchFamily="34" charset="0"/>
                <a:cs typeface="Arial" pitchFamily="34" charset="0"/>
              </a:rPr>
              <a:t>, des contributions des </a:t>
            </a:r>
            <a:r>
              <a:rPr lang="fr-FR" sz="1400" b="1" i="1" dirty="0">
                <a:latin typeface="Arial" pitchFamily="34" charset="0"/>
                <a:cs typeface="Arial" pitchFamily="34" charset="0"/>
              </a:rPr>
              <a:t>éco-organismes</a:t>
            </a:r>
            <a:r>
              <a:rPr lang="fr-FR" sz="1400" i="1" dirty="0">
                <a:latin typeface="Arial" pitchFamily="34" charset="0"/>
                <a:cs typeface="Arial" pitchFamily="34" charset="0"/>
              </a:rPr>
              <a:t>, des </a:t>
            </a:r>
            <a:r>
              <a:rPr lang="fr-FR" sz="1400" b="1" i="1" dirty="0">
                <a:latin typeface="Arial" pitchFamily="34" charset="0"/>
                <a:cs typeface="Arial" pitchFamily="34" charset="0"/>
              </a:rPr>
              <a:t>prestations</a:t>
            </a:r>
            <a:r>
              <a:rPr lang="fr-FR" sz="1400" i="1" dirty="0">
                <a:latin typeface="Arial" pitchFamily="34" charset="0"/>
                <a:cs typeface="Arial" pitchFamily="34" charset="0"/>
              </a:rPr>
              <a:t> (collecte, sensibilisation, etc.) et des </a:t>
            </a:r>
            <a:r>
              <a:rPr lang="fr-FR" sz="1400" b="1" i="1" dirty="0">
                <a:latin typeface="Arial" pitchFamily="34" charset="0"/>
                <a:cs typeface="Arial" pitchFamily="34" charset="0"/>
              </a:rPr>
              <a:t>autres ressources marchandes</a:t>
            </a:r>
          </a:p>
          <a:p>
            <a:pPr algn="ctr"/>
            <a:endParaRPr lang="fr-FR" sz="1400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400" i="1" dirty="0">
                <a:latin typeface="Arial" pitchFamily="34" charset="0"/>
                <a:cs typeface="Arial" pitchFamily="34" charset="0"/>
              </a:rPr>
              <a:t>** Plafond d’autofinancement de </a:t>
            </a:r>
            <a:r>
              <a:rPr lang="fr-FR" sz="1400" b="1" i="1" dirty="0">
                <a:latin typeface="Arial" pitchFamily="34" charset="0"/>
                <a:cs typeface="Arial" pitchFamily="34" charset="0"/>
              </a:rPr>
              <a:t>30 % pour les ACI </a:t>
            </a:r>
            <a:r>
              <a:rPr lang="fr-FR" sz="1400" i="1" dirty="0">
                <a:latin typeface="Arial" pitchFamily="34" charset="0"/>
                <a:cs typeface="Arial" pitchFamily="34" charset="0"/>
              </a:rPr>
              <a:t>(hors dérogation)</a:t>
            </a:r>
            <a:endParaRPr lang="fr-FR" sz="14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187878"/>
              </p:ext>
            </p:extLst>
          </p:nvPr>
        </p:nvGraphicFramePr>
        <p:xfrm>
          <a:off x="971600" y="1268760"/>
          <a:ext cx="7344816" cy="3530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Eléments de 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Les 4 fonctions d’une Ressourcerie :</a:t>
            </a:r>
          </a:p>
          <a:p>
            <a:pPr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Les données sont issues de l’activité </a:t>
            </a:r>
            <a:r>
              <a:rPr lang="fr-FR" sz="1800" b="1" dirty="0">
                <a:latin typeface="Arial" pitchFamily="34" charset="0"/>
                <a:cs typeface="Arial" pitchFamily="34" charset="0"/>
              </a:rPr>
              <a:t>2020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 des Ressourceries (sauf indication contraire).</a:t>
            </a:r>
          </a:p>
          <a:p>
            <a:pPr>
              <a:buNone/>
            </a:pPr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Parmi les Ressourceries adhérentes et en activité fin 2020, 69% ont rempli l’observatoire. Pour permettre une meilleure représentation de l’impact des Ressourceries en France, une extrapolation des données a été effectuée.</a:t>
            </a:r>
          </a:p>
        </p:txBody>
      </p:sp>
      <p:pic>
        <p:nvPicPr>
          <p:cNvPr id="5" name="Image 4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6038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C:\serveur\_communication\outils\pack_logo_adherents\pack_logo_adherents\LOGO-RNR+site.jpg"/>
          <p:cNvPicPr/>
          <p:nvPr/>
        </p:nvPicPr>
        <p:blipFill>
          <a:blip r:embed="rId4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26064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En résumé…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9024" y="1196752"/>
            <a:ext cx="85334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Arial" pitchFamily="34" charset="0"/>
                <a:cs typeface="Arial" pitchFamily="34" charset="0"/>
              </a:rPr>
              <a:t>175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structures adhérentes : 154 Ressourceries en activité, 10 en projet, 9 Associations régionales, 2 adhérents partenaires</a:t>
            </a:r>
          </a:p>
          <a:p>
            <a:pPr algn="ctr"/>
            <a:r>
              <a:rPr lang="fr-FR" sz="1600" dirty="0">
                <a:latin typeface="Arial" pitchFamily="34" charset="0"/>
                <a:cs typeface="Arial" pitchFamily="34" charset="0"/>
              </a:rPr>
              <a:t>-----</a:t>
            </a:r>
          </a:p>
          <a:p>
            <a:pPr algn="r"/>
            <a:r>
              <a:rPr lang="fr-FR" sz="1600" b="1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fonctions : collecte, valorisation, vente et sensibilisation à l’environnement</a:t>
            </a:r>
          </a:p>
          <a:p>
            <a:pPr algn="ctr"/>
            <a:r>
              <a:rPr lang="fr-FR" sz="1600" dirty="0">
                <a:latin typeface="Arial" pitchFamily="34" charset="0"/>
                <a:cs typeface="Arial" pitchFamily="34" charset="0"/>
              </a:rPr>
              <a:t>-----</a:t>
            </a:r>
          </a:p>
          <a:p>
            <a:r>
              <a:rPr lang="fr-FR" sz="1600" b="1" dirty="0">
                <a:latin typeface="Arial" pitchFamily="34" charset="0"/>
                <a:cs typeface="Arial" pitchFamily="34" charset="0"/>
              </a:rPr>
              <a:t>4 702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femmes et hommes salariés dans les Ressourceries :</a:t>
            </a:r>
          </a:p>
          <a:p>
            <a:pPr lvl="0"/>
            <a:r>
              <a:rPr lang="fr-FR" sz="1600" b="1" dirty="0">
                <a:latin typeface="Arial" pitchFamily="34" charset="0"/>
                <a:cs typeface="Arial" pitchFamily="34" charset="0"/>
              </a:rPr>
              <a:t>21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% des salariés en CDI / 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% en PEC / 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73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% en CDDI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 / 3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% en autres CDD</a:t>
            </a:r>
          </a:p>
          <a:p>
            <a:pPr lvl="0" algn="ctr"/>
            <a:r>
              <a:rPr lang="fr-FR" sz="1600" dirty="0">
                <a:latin typeface="Arial" pitchFamily="34" charset="0"/>
                <a:cs typeface="Arial" pitchFamily="34" charset="0"/>
              </a:rPr>
              <a:t>-----</a:t>
            </a:r>
          </a:p>
          <a:p>
            <a:pPr algn="r"/>
            <a:r>
              <a:rPr lang="fr-FR" sz="1600" b="1" dirty="0">
                <a:latin typeface="Arial" pitchFamily="34" charset="0"/>
                <a:cs typeface="Arial" pitchFamily="34" charset="0"/>
              </a:rPr>
              <a:t>39 594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tonnes de déchets collectés (encombrants, DEA, D3E, TLC, DAE et autres déchets)</a:t>
            </a:r>
          </a:p>
          <a:p>
            <a:pPr lvl="0" algn="r"/>
            <a:r>
              <a:rPr lang="fr-FR" sz="1600" b="1" dirty="0">
                <a:latin typeface="Arial" pitchFamily="34" charset="0"/>
                <a:cs typeface="Arial" pitchFamily="34" charset="0"/>
              </a:rPr>
              <a:t>41 %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de réutilisation/réemploi / 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50 %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de recyclage</a:t>
            </a:r>
          </a:p>
          <a:p>
            <a:pPr lvl="0" algn="r"/>
            <a:r>
              <a:rPr lang="fr-FR" sz="1600" dirty="0">
                <a:latin typeface="Arial" pitchFamily="34" charset="0"/>
                <a:cs typeface="Arial" pitchFamily="34" charset="0"/>
              </a:rPr>
              <a:t>soit 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91 %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de valorisation des DEA, D3E, TLC et autres encombrants</a:t>
            </a:r>
          </a:p>
          <a:p>
            <a:pPr lvl="0" algn="ctr"/>
            <a:r>
              <a:rPr lang="fr-FR" sz="1600" dirty="0">
                <a:latin typeface="Arial" pitchFamily="34" charset="0"/>
                <a:cs typeface="Arial" pitchFamily="34" charset="0"/>
              </a:rPr>
              <a:t>-----</a:t>
            </a:r>
          </a:p>
          <a:p>
            <a:r>
              <a:rPr lang="fr-FR" sz="1600" b="1" dirty="0">
                <a:latin typeface="Arial" pitchFamily="34" charset="0"/>
                <a:cs typeface="Arial" pitchFamily="34" charset="0"/>
              </a:rPr>
              <a:t>25 millions d’€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de chiffres d’affaires global en ventes réutilisation/réemploi</a:t>
            </a:r>
          </a:p>
          <a:p>
            <a:pPr algn="ctr"/>
            <a:r>
              <a:rPr lang="fr-FR" sz="1600" dirty="0">
                <a:latin typeface="Arial" pitchFamily="34" charset="0"/>
                <a:cs typeface="Arial" pitchFamily="34" charset="0"/>
              </a:rPr>
              <a:t>-----</a:t>
            </a:r>
          </a:p>
          <a:p>
            <a:pPr algn="r"/>
            <a:r>
              <a:rPr lang="fr-FR" sz="1600" b="1" dirty="0">
                <a:latin typeface="Arial" pitchFamily="34" charset="0"/>
                <a:cs typeface="Arial" pitchFamily="34" charset="0"/>
              </a:rPr>
              <a:t>2 378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actions de sensibilisation / </a:t>
            </a:r>
            <a:r>
              <a:rPr lang="fr-FR" sz="1600" b="1" dirty="0">
                <a:latin typeface="Arial" pitchFamily="34" charset="0"/>
                <a:cs typeface="Arial" pitchFamily="34" charset="0"/>
              </a:rPr>
              <a:t>73 974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personnes sensibilisées</a:t>
            </a:r>
          </a:p>
          <a:p>
            <a:pPr algn="ctr"/>
            <a:r>
              <a:rPr lang="fr-FR" sz="1600" dirty="0">
                <a:latin typeface="Arial" pitchFamily="34" charset="0"/>
                <a:cs typeface="Arial" pitchFamily="34" charset="0"/>
              </a:rPr>
              <a:t>-----</a:t>
            </a:r>
          </a:p>
          <a:p>
            <a:pPr lvl="0"/>
            <a:r>
              <a:rPr lang="fr-FR" sz="1600" b="1" dirty="0">
                <a:latin typeface="Arial" pitchFamily="34" charset="0"/>
                <a:cs typeface="Arial" pitchFamily="34" charset="0"/>
              </a:rPr>
              <a:t>73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% d’autofinancement pour les structures d’emplois pérennes</a:t>
            </a:r>
          </a:p>
          <a:p>
            <a:pPr lvl="0"/>
            <a:r>
              <a:rPr lang="fr-FR" sz="1600" b="1" dirty="0">
                <a:latin typeface="Arial" pitchFamily="34" charset="0"/>
                <a:cs typeface="Arial" pitchFamily="34" charset="0"/>
              </a:rPr>
              <a:t>64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% pour les Entreprises d’Insertion</a:t>
            </a:r>
          </a:p>
          <a:p>
            <a:pPr lvl="0"/>
            <a:r>
              <a:rPr lang="fr-FR" sz="1600" b="1" dirty="0">
                <a:latin typeface="Arial" pitchFamily="34" charset="0"/>
                <a:cs typeface="Arial" pitchFamily="34" charset="0"/>
              </a:rPr>
              <a:t>30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% pour les Ateliers Chantiers d’Insertion</a:t>
            </a:r>
          </a:p>
        </p:txBody>
      </p:sp>
      <p:pic>
        <p:nvPicPr>
          <p:cNvPr id="5" name="Image 4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C:\serveur\_communication\outils\pack_logo_adherents\pack_logo_adherents\LOGO-RNR+site.jpg"/>
          <p:cNvPicPr/>
          <p:nvPr/>
        </p:nvPicPr>
        <p:blipFill>
          <a:blip r:embed="rId3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Sigles et acronymes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1256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AAVA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: Atelier d’Adaptation à la Vie Active</a:t>
            </a:r>
          </a:p>
          <a:p>
            <a:pPr algn="ctr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ACI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: Atelier Chantier d’Insertion</a:t>
            </a:r>
          </a:p>
          <a:p>
            <a:pPr algn="ctr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CDD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: Contrat à Durée Déterminée</a:t>
            </a:r>
          </a:p>
          <a:p>
            <a:pPr algn="ctr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CDDI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: Contrat à Durée Déterminée d’Insertion</a:t>
            </a:r>
          </a:p>
          <a:p>
            <a:pPr algn="ctr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CDI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: Contrat à Durée Indéterminée</a:t>
            </a:r>
          </a:p>
          <a:p>
            <a:pPr algn="ctr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D3E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: Déchet d’Equipement Electrique et Electronique</a:t>
            </a:r>
          </a:p>
          <a:p>
            <a:pPr algn="ctr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DAE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: Déchet d’Activité des Entreprises</a:t>
            </a:r>
          </a:p>
          <a:p>
            <a:pPr algn="ctr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DEA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: Déchet d’Elément d’Ameublement</a:t>
            </a:r>
          </a:p>
          <a:p>
            <a:pPr algn="ctr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DSP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: Délégation de Service Public</a:t>
            </a:r>
          </a:p>
          <a:p>
            <a:pPr algn="ctr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EI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: Entreprise d’Insertion</a:t>
            </a:r>
          </a:p>
          <a:p>
            <a:pPr algn="ctr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ESUS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: Entreprise Solidaire d’Utilité Sociale</a:t>
            </a:r>
          </a:p>
          <a:p>
            <a:pPr algn="ctr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ETP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: Equivalent Temps Plein</a:t>
            </a:r>
          </a:p>
          <a:p>
            <a:pPr algn="ctr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IDCC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: Identifiant de la Convention Collective</a:t>
            </a:r>
          </a:p>
          <a:p>
            <a:pPr algn="ctr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NAF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(code) : Nomenclature d’Activités Française</a:t>
            </a:r>
          </a:p>
          <a:p>
            <a:pPr algn="ctr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PEC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: Parcours Emploi Compétences</a:t>
            </a:r>
          </a:p>
          <a:p>
            <a:pPr algn="ctr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SCIC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: Société Coopérative d’Intérêt Collectif</a:t>
            </a:r>
          </a:p>
          <a:p>
            <a:pPr algn="ctr"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TLC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: Textile, Linge de maison, Chaussures</a:t>
            </a:r>
          </a:p>
        </p:txBody>
      </p:sp>
      <p:pic>
        <p:nvPicPr>
          <p:cNvPr id="5" name="Image 4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:\serveur\_communication\outils\pack_logo_adherents\pack_logo_adherents\LOGO-RNR+site.jpg"/>
          <p:cNvPicPr/>
          <p:nvPr/>
        </p:nvPicPr>
        <p:blipFill>
          <a:blip r:embed="rId3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serveur\_communication\outils\pack_logo_adherents\pack_logo_adherents\LOGO-RNR+sit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07711"/>
            <a:ext cx="3240360" cy="126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835696" y="2516703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Réseau national des Ressourceries et recycleries</a:t>
            </a:r>
          </a:p>
          <a:p>
            <a:pPr algn="ctr"/>
            <a:r>
              <a:rPr lang="fr-FR" sz="1400" dirty="0">
                <a:latin typeface="Arial" pitchFamily="34" charset="0"/>
                <a:cs typeface="Arial" pitchFamily="34" charset="0"/>
              </a:rPr>
              <a:t>Maison des Associations</a:t>
            </a:r>
          </a:p>
          <a:p>
            <a:pPr algn="ctr"/>
            <a:r>
              <a:rPr lang="fr-FR" sz="1400" dirty="0">
                <a:latin typeface="Arial" pitchFamily="34" charset="0"/>
                <a:cs typeface="Arial" pitchFamily="34" charset="0"/>
              </a:rPr>
              <a:t>27 rue Jean Bart</a:t>
            </a:r>
          </a:p>
          <a:p>
            <a:pPr algn="ctr"/>
            <a:r>
              <a:rPr lang="fr-FR" sz="1400" dirty="0">
                <a:latin typeface="Arial" pitchFamily="34" charset="0"/>
                <a:cs typeface="Arial" pitchFamily="34" charset="0"/>
              </a:rPr>
              <a:t>59000 Lille</a:t>
            </a:r>
          </a:p>
          <a:p>
            <a:pPr algn="ctr"/>
            <a:r>
              <a:rPr lang="fr-FR" sz="1400" dirty="0">
                <a:latin typeface="Arial" pitchFamily="34" charset="0"/>
                <a:cs typeface="Arial" pitchFamily="34" charset="0"/>
                <a:hlinkClick r:id="rId3"/>
              </a:rPr>
              <a:t>www.ressourcerie.fr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Ensemble de logotypes de médias sociaux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71573" t="13420" r="8297" b="66450"/>
          <a:stretch>
            <a:fillRect/>
          </a:stretch>
        </p:blipFill>
        <p:spPr bwMode="auto">
          <a:xfrm>
            <a:off x="5148064" y="4005064"/>
            <a:ext cx="648072" cy="648072"/>
          </a:xfrm>
          <a:prstGeom prst="rect">
            <a:avLst/>
          </a:prstGeom>
          <a:noFill/>
        </p:spPr>
      </p:pic>
      <p:pic>
        <p:nvPicPr>
          <p:cNvPr id="11" name="Picture 4" descr="Ensemble de logotypes de médias sociaux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print"/>
          <a:srcRect l="28816" t="33289" r="51054" b="46581"/>
          <a:stretch>
            <a:fillRect/>
          </a:stretch>
        </p:blipFill>
        <p:spPr bwMode="auto">
          <a:xfrm>
            <a:off x="6570360" y="4005064"/>
            <a:ext cx="648072" cy="648072"/>
          </a:xfrm>
          <a:prstGeom prst="rect">
            <a:avLst/>
          </a:prstGeom>
          <a:noFill/>
        </p:spPr>
      </p:pic>
      <p:pic>
        <p:nvPicPr>
          <p:cNvPr id="12" name="Picture 4" descr="Ensemble de logotypes de médias sociaux">
            <a:hlinkClick r:id="rId7"/>
          </p:cNvPr>
          <p:cNvPicPr>
            <a:picLocks noChangeAspect="1" noChangeArrowheads="1"/>
          </p:cNvPicPr>
          <p:nvPr/>
        </p:nvPicPr>
        <p:blipFill>
          <a:blip r:embed="rId5" cstate="print"/>
          <a:srcRect l="8426" t="12899" r="71444" b="66971"/>
          <a:stretch>
            <a:fillRect/>
          </a:stretch>
        </p:blipFill>
        <p:spPr bwMode="auto">
          <a:xfrm>
            <a:off x="3491880" y="4005064"/>
            <a:ext cx="648072" cy="648072"/>
          </a:xfrm>
          <a:prstGeom prst="rect">
            <a:avLst/>
          </a:prstGeom>
          <a:noFill/>
        </p:spPr>
      </p:pic>
      <p:pic>
        <p:nvPicPr>
          <p:cNvPr id="13" name="Picture 4" descr="Ensemble de logotypes de médias sociaux">
            <a:hlinkClick r:id="rId8"/>
          </p:cNvPr>
          <p:cNvPicPr>
            <a:picLocks noChangeAspect="1" noChangeArrowheads="1"/>
          </p:cNvPicPr>
          <p:nvPr/>
        </p:nvPicPr>
        <p:blipFill>
          <a:blip r:embed="rId5" cstate="print"/>
          <a:srcRect l="51443" t="11183" r="30664" b="68687"/>
          <a:stretch>
            <a:fillRect/>
          </a:stretch>
        </p:blipFill>
        <p:spPr bwMode="auto">
          <a:xfrm>
            <a:off x="1921208" y="3933056"/>
            <a:ext cx="576064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7632848" cy="1143000"/>
          </a:xfrm>
        </p:spPr>
        <p:txBody>
          <a:bodyPr>
            <a:normAutofit/>
          </a:bodyPr>
          <a:lstStyle/>
          <a:p>
            <a:r>
              <a:rPr lang="fr-FR" sz="32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Nombre d’adhérents par région*</a:t>
            </a:r>
          </a:p>
        </p:txBody>
      </p:sp>
      <p:pic>
        <p:nvPicPr>
          <p:cNvPr id="5" name="Image 4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09087" y="650939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Arial" pitchFamily="34" charset="0"/>
                <a:cs typeface="Arial" pitchFamily="34" charset="0"/>
              </a:rPr>
              <a:t>* Novembre 2021</a:t>
            </a:r>
          </a:p>
        </p:txBody>
      </p:sp>
      <p:pic>
        <p:nvPicPr>
          <p:cNvPr id="8" name="Image 7" descr="C:\serveur\_communication\outils\pack_logo_adherents\pack_logo_adherents\LOGO-RNR+site.jpg"/>
          <p:cNvPicPr/>
          <p:nvPr/>
        </p:nvPicPr>
        <p:blipFill>
          <a:blip r:embed="rId3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971600" y="4869160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175</a:t>
            </a:r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 adhérents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D55FEE-877C-4B04-A149-5B91145B7A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52" t="17663" r="29524" b="26200"/>
          <a:stretch/>
        </p:blipFill>
        <p:spPr>
          <a:xfrm>
            <a:off x="4947032" y="3709964"/>
            <a:ext cx="3888432" cy="2887388"/>
          </a:xfrm>
          <a:prstGeom prst="rect">
            <a:avLst/>
          </a:prstGeom>
        </p:spPr>
      </p:pic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865165"/>
              </p:ext>
            </p:extLst>
          </p:nvPr>
        </p:nvGraphicFramePr>
        <p:xfrm>
          <a:off x="167686" y="1024187"/>
          <a:ext cx="8655951" cy="3040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29D217F-DA0B-463F-BEF4-6BA4C6EB3E3B}"/>
              </a:ext>
            </a:extLst>
          </p:cNvPr>
          <p:cNvSpPr txBox="1"/>
          <p:nvPr/>
        </p:nvSpPr>
        <p:spPr>
          <a:xfrm>
            <a:off x="167686" y="4109065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+ Label Emmaüs et CNR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Typologie des adhérents*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416344"/>
              </p:ext>
            </p:extLst>
          </p:nvPr>
        </p:nvGraphicFramePr>
        <p:xfrm>
          <a:off x="395536" y="4221088"/>
          <a:ext cx="5472608" cy="1404156"/>
        </p:xfrm>
        <a:graphic>
          <a:graphicData uri="http://schemas.openxmlformats.org/drawingml/2006/table">
            <a:tbl>
              <a:tblPr/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Ressourceries en activité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Associations régionales de Ressourceries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Ressourceries en projet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Adhérents partenaires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724128" y="2564904"/>
            <a:ext cx="30243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90%</a:t>
            </a:r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 des Ressourceries ont </a:t>
            </a:r>
            <a:r>
              <a:rPr lang="fr-FR" sz="1600" b="1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l’agrément ESUS</a:t>
            </a:r>
          </a:p>
          <a:p>
            <a:pPr algn="ctr"/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(46% en 2018)</a:t>
            </a:r>
          </a:p>
        </p:txBody>
      </p:sp>
      <p:pic>
        <p:nvPicPr>
          <p:cNvPr id="8" name="Image 7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7020272" y="6309855"/>
            <a:ext cx="190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Arial" pitchFamily="34" charset="0"/>
                <a:cs typeface="Arial" pitchFamily="34" charset="0"/>
              </a:rPr>
              <a:t>* Novembre 2021</a:t>
            </a:r>
          </a:p>
        </p:txBody>
      </p:sp>
      <p:pic>
        <p:nvPicPr>
          <p:cNvPr id="10" name="Image 9" descr="C:\serveur\_communication\outils\pack_logo_adherents\pack_logo_adherents\LOGO-RNR+site.jpg"/>
          <p:cNvPicPr/>
          <p:nvPr/>
        </p:nvPicPr>
        <p:blipFill>
          <a:blip r:embed="rId3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Economie sociale et solidaire : qu'est-ce que l'agrément « Entreprise  solidaire d'utilité sociale » ? | economie.gouv.fr"/>
          <p:cNvPicPr>
            <a:picLocks noChangeAspect="1" noChangeArrowheads="1"/>
          </p:cNvPicPr>
          <p:nvPr/>
        </p:nvPicPr>
        <p:blipFill>
          <a:blip r:embed="rId4" cstate="print"/>
          <a:srcRect l="18176" r="18686"/>
          <a:stretch>
            <a:fillRect/>
          </a:stretch>
        </p:blipFill>
        <p:spPr bwMode="auto">
          <a:xfrm>
            <a:off x="7668344" y="1412776"/>
            <a:ext cx="1260151" cy="1206302"/>
          </a:xfrm>
          <a:prstGeom prst="rect">
            <a:avLst/>
          </a:prstGeom>
          <a:noFill/>
        </p:spPr>
      </p:pic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787649"/>
              </p:ext>
            </p:extLst>
          </p:nvPr>
        </p:nvGraphicFramePr>
        <p:xfrm>
          <a:off x="107504" y="980728"/>
          <a:ext cx="4820629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028384" cy="1143000"/>
          </a:xfrm>
        </p:spPr>
        <p:txBody>
          <a:bodyPr>
            <a:noAutofit/>
          </a:bodyPr>
          <a:lstStyle/>
          <a:p>
            <a:r>
              <a:rPr lang="fr-FR" sz="28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Statuts juridiques et structurations sociales*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14775"/>
              </p:ext>
            </p:extLst>
          </p:nvPr>
        </p:nvGraphicFramePr>
        <p:xfrm>
          <a:off x="4932040" y="1556792"/>
          <a:ext cx="3240360" cy="1452834"/>
        </p:xfrm>
        <a:graphic>
          <a:graphicData uri="http://schemas.openxmlformats.org/drawingml/2006/table">
            <a:tbl>
              <a:tblPr/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1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Associations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25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Collectivités territoriales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1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SCIC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1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Fondation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228093"/>
              </p:ext>
            </p:extLst>
          </p:nvPr>
        </p:nvGraphicFramePr>
        <p:xfrm>
          <a:off x="251520" y="3680853"/>
          <a:ext cx="3960440" cy="2538837"/>
        </p:xfrm>
        <a:graphic>
          <a:graphicData uri="http://schemas.openxmlformats.org/drawingml/2006/table">
            <a:tbl>
              <a:tblPr/>
              <a:tblGrid>
                <a:gridCol w="3213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Ateliers Chantiers d'Insertion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Structures d'emplois pérennes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Entreprises d'Insertion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16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ACI et EI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92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ACI et Atelier d’Adaptation à la Vie Active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92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ACI et emplois pérennes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222515"/>
                  </a:ext>
                </a:extLst>
              </a:tr>
            </a:tbl>
          </a:graphicData>
        </a:graphic>
      </p:graphicFrame>
      <p:pic>
        <p:nvPicPr>
          <p:cNvPr id="10" name="Image 9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360040" y="6433593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Arial" pitchFamily="34" charset="0"/>
                <a:cs typeface="Arial" pitchFamily="34" charset="0"/>
              </a:rPr>
              <a:t>* Novembre 2021</a:t>
            </a:r>
          </a:p>
        </p:txBody>
      </p:sp>
      <p:pic>
        <p:nvPicPr>
          <p:cNvPr id="12" name="Image 11" descr="C:\serveur\_communication\outils\pack_logo_adherents\pack_logo_adherents\LOGO-RNR+site.jpg"/>
          <p:cNvPicPr/>
          <p:nvPr/>
        </p:nvPicPr>
        <p:blipFill>
          <a:blip r:embed="rId3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4540736" y="6299120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>
                <a:latin typeface="Arial" pitchFamily="34" charset="0"/>
                <a:cs typeface="Arial" pitchFamily="34" charset="0"/>
              </a:rPr>
              <a:t>** Ne concerne que les Ressourceries en activité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244692"/>
              </p:ext>
            </p:extLst>
          </p:nvPr>
        </p:nvGraphicFramePr>
        <p:xfrm>
          <a:off x="4186500" y="3423419"/>
          <a:ext cx="4957500" cy="266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751576"/>
              </p:ext>
            </p:extLst>
          </p:nvPr>
        </p:nvGraphicFramePr>
        <p:xfrm>
          <a:off x="360040" y="992702"/>
          <a:ext cx="4572000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7560840" cy="1143000"/>
          </a:xfrm>
        </p:spPr>
        <p:txBody>
          <a:bodyPr>
            <a:normAutofit/>
          </a:bodyPr>
          <a:lstStyle/>
          <a:p>
            <a:r>
              <a:rPr lang="fr-FR" sz="32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Codes NAF et Conventions collectives</a:t>
            </a:r>
          </a:p>
        </p:txBody>
      </p:sp>
      <p:pic>
        <p:nvPicPr>
          <p:cNvPr id="9" name="Image 8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C:\serveur\_communication\outils\pack_logo_adherents\pack_logo_adherents\LOGO-RNR+site.jpg"/>
          <p:cNvPicPr/>
          <p:nvPr/>
        </p:nvPicPr>
        <p:blipFill>
          <a:blip r:embed="rId3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5220072" y="1556792"/>
            <a:ext cx="3854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9499Z</a:t>
            </a:r>
            <a:r>
              <a:rPr lang="fr-FR" sz="14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 : Autres organisations fonctionnant par adhésion volontaire</a:t>
            </a:r>
          </a:p>
          <a:p>
            <a:pPr algn="ctr"/>
            <a:endParaRPr lang="fr-FR" sz="1400" dirty="0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8899B</a:t>
            </a:r>
            <a:r>
              <a:rPr lang="fr-FR" sz="14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 : Action sociale sans hébergement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7544" y="4437112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64%</a:t>
            </a:r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des Ressourceries disposent d’une convention collective (57% en 2019)</a:t>
            </a:r>
          </a:p>
          <a:p>
            <a:pPr algn="ctr"/>
            <a:endParaRPr lang="fr-FR" sz="1400" dirty="0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4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IDCC 3016 : Ateliers Chantiers d’Insertion</a:t>
            </a:r>
          </a:p>
          <a:p>
            <a:pPr algn="ctr"/>
            <a:endParaRPr lang="fr-FR" sz="1200" dirty="0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4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IDCC 0783 : Centres d’Hébergement et de Réadaptation Sociale (CHRS)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613896"/>
              </p:ext>
            </p:extLst>
          </p:nvPr>
        </p:nvGraphicFramePr>
        <p:xfrm>
          <a:off x="4499992" y="3814673"/>
          <a:ext cx="4362824" cy="266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0000000-0008-0000-01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90058"/>
              </p:ext>
            </p:extLst>
          </p:nvPr>
        </p:nvGraphicFramePr>
        <p:xfrm>
          <a:off x="611560" y="1123235"/>
          <a:ext cx="4362825" cy="295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7560840" cy="1143000"/>
          </a:xfrm>
        </p:spPr>
        <p:txBody>
          <a:bodyPr>
            <a:normAutofit/>
          </a:bodyPr>
          <a:lstStyle/>
          <a:p>
            <a:r>
              <a:rPr lang="fr-FR" sz="4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Ressourceries et territoires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809077"/>
              </p:ext>
            </p:extLst>
          </p:nvPr>
        </p:nvGraphicFramePr>
        <p:xfrm>
          <a:off x="1403648" y="3573017"/>
          <a:ext cx="6264696" cy="2880319"/>
        </p:xfrm>
        <a:graphic>
          <a:graphicData uri="http://schemas.openxmlformats.org/drawingml/2006/table">
            <a:tbl>
              <a:tblPr/>
              <a:tblGrid>
                <a:gridCol w="3132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8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latin typeface="Arial"/>
                        </a:rPr>
                        <a:t>Territoires d’intervention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latin typeface="Arial"/>
                        </a:rPr>
                        <a:t>Poids collecté par an et par habitant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8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latin typeface="Arial"/>
                        </a:rPr>
                        <a:t>Jusqu’à 50 000 habitants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latin typeface="Arial"/>
                        </a:rPr>
                        <a:t>6,20 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4261"/>
                  </a:ext>
                </a:extLst>
              </a:tr>
              <a:tr h="5468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latin typeface="Arial"/>
                        </a:rPr>
                        <a:t>De 50 000 à 100 000 habitants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latin typeface="Arial"/>
                        </a:rPr>
                        <a:t>3,73 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8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latin typeface="Arial"/>
                        </a:rPr>
                        <a:t>De 100 000 à 200 000 habitants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latin typeface="Arial"/>
                        </a:rPr>
                        <a:t>2,66 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8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latin typeface="Arial"/>
                        </a:rPr>
                        <a:t>Plus de 200 000 habitants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latin typeface="Arial"/>
                        </a:rPr>
                        <a:t>0,59 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219362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95536" y="1412776"/>
            <a:ext cx="31683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7 931</a:t>
            </a:r>
            <a:r>
              <a:rPr lang="fr-FR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communes couvertes par un service de Ressourcerie (23% des communes françaises)</a:t>
            </a:r>
          </a:p>
          <a:p>
            <a:pPr algn="ctr"/>
            <a:endParaRPr lang="fr-FR" sz="1600" dirty="0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31</a:t>
            </a:r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 millions d’habitants (46 % de la population française)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20072" y="1556792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79 %</a:t>
            </a:r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 des Ressourceries ont un partenariat contractualisé avec une collectivité territoriale (convention, marché public, DSP, etc.)</a:t>
            </a:r>
          </a:p>
        </p:txBody>
      </p:sp>
      <p:pic>
        <p:nvPicPr>
          <p:cNvPr id="9" name="Image 8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C:\serveur\_communication\outils\pack_logo_adherents\pack_logo_adherents\LOGO-RNR+site.jpg"/>
          <p:cNvPicPr/>
          <p:nvPr/>
        </p:nvPicPr>
        <p:blipFill>
          <a:blip r:embed="rId3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0"/>
            <a:ext cx="5976664" cy="980728"/>
          </a:xfrm>
        </p:spPr>
        <p:txBody>
          <a:bodyPr>
            <a:noAutofit/>
          </a:bodyPr>
          <a:lstStyle/>
          <a:p>
            <a:r>
              <a:rPr lang="fr-FR" sz="28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Relations avec les éco-organismes</a:t>
            </a:r>
          </a:p>
        </p:txBody>
      </p:sp>
      <p:pic>
        <p:nvPicPr>
          <p:cNvPr id="7" name="Image 6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714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C:\serveur\_communication\outils\pack_logo_adherents\pack_logo_adherents\LOGO-RNR+site.jpg"/>
          <p:cNvPicPr/>
          <p:nvPr/>
        </p:nvPicPr>
        <p:blipFill>
          <a:blip r:embed="rId4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s://www.eco-mobilier.fr/wp-content/uploads/2018/09/cropped-eco-mobilier_logo-seul_rvb-300x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581128"/>
            <a:ext cx="1800200" cy="414047"/>
          </a:xfrm>
          <a:prstGeom prst="rect">
            <a:avLst/>
          </a:prstGeom>
          <a:noFill/>
        </p:spPr>
      </p:pic>
      <p:pic>
        <p:nvPicPr>
          <p:cNvPr id="33796" name="Picture 4" descr="Valdelia"/>
          <p:cNvPicPr>
            <a:picLocks noChangeAspect="1" noChangeArrowheads="1"/>
          </p:cNvPicPr>
          <p:nvPr/>
        </p:nvPicPr>
        <p:blipFill>
          <a:blip r:embed="rId6" cstate="print"/>
          <a:srcRect l="8105" t="16886" r="8147" b="15570"/>
          <a:stretch>
            <a:fillRect/>
          </a:stretch>
        </p:blipFill>
        <p:spPr bwMode="auto">
          <a:xfrm>
            <a:off x="2843808" y="4581128"/>
            <a:ext cx="1728192" cy="445985"/>
          </a:xfrm>
          <a:prstGeom prst="rect">
            <a:avLst/>
          </a:prstGeom>
          <a:noFill/>
        </p:spPr>
      </p:pic>
      <p:sp>
        <p:nvSpPr>
          <p:cNvPr id="33798" name="AutoShape 6" descr="Ecologic Fran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00" name="AutoShape 8" descr="ecosystem recycler c'est proté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02" name="AutoShape 10" descr="DEEE Ecologic eco-organisme agréé pour le recycl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3804" name="Picture 12" descr="Accueil - ecosyste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653136"/>
            <a:ext cx="1847599" cy="438413"/>
          </a:xfrm>
          <a:prstGeom prst="rect">
            <a:avLst/>
          </a:prstGeom>
          <a:noFill/>
        </p:spPr>
      </p:pic>
      <p:sp>
        <p:nvSpPr>
          <p:cNvPr id="33806" name="AutoShape 14" descr="DEEE Ecologic eco-organisme agréé pour le recycl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08" name="AutoShape 16" descr="DEEE Ecologic eco-organisme agréé pour le recycl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3810" name="Picture 18" descr="Ecologic - AM Environnement"/>
          <p:cNvPicPr>
            <a:picLocks noChangeAspect="1" noChangeArrowheads="1"/>
          </p:cNvPicPr>
          <p:nvPr/>
        </p:nvPicPr>
        <p:blipFill>
          <a:blip r:embed="rId8" cstate="print"/>
          <a:srcRect t="10030"/>
          <a:stretch>
            <a:fillRect/>
          </a:stretch>
        </p:blipFill>
        <p:spPr bwMode="auto">
          <a:xfrm>
            <a:off x="5085920" y="4509120"/>
            <a:ext cx="1574312" cy="623218"/>
          </a:xfrm>
          <a:prstGeom prst="rect">
            <a:avLst/>
          </a:prstGeom>
          <a:noFill/>
        </p:spPr>
      </p:pic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00000000-0008-0000-01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904931"/>
              </p:ext>
            </p:extLst>
          </p:nvPr>
        </p:nvGraphicFramePr>
        <p:xfrm>
          <a:off x="107504" y="1598763"/>
          <a:ext cx="8967535" cy="293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0"/>
            <a:ext cx="5976664" cy="980728"/>
          </a:xfrm>
        </p:spPr>
        <p:txBody>
          <a:bodyPr>
            <a:normAutofit/>
          </a:bodyPr>
          <a:lstStyle/>
          <a:p>
            <a:r>
              <a:rPr lang="fr-FR" sz="3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La collecte</a:t>
            </a:r>
          </a:p>
        </p:txBody>
      </p:sp>
      <p:pic>
        <p:nvPicPr>
          <p:cNvPr id="7" name="Image 6" descr="C:\serveur\_communication\outils\pack_logo_adherents\pack_logo_adherents\LOGO-Goutte-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757127" cy="6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714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C:\serveur\_communication\outils\pack_logo_adherents\pack_logo_adherents\LOGO-RNR+site.jpg"/>
          <p:cNvPicPr/>
          <p:nvPr/>
        </p:nvPicPr>
        <p:blipFill>
          <a:blip r:embed="rId4" cstate="print"/>
          <a:srcRect t="86019"/>
          <a:stretch>
            <a:fillRect/>
          </a:stretch>
        </p:blipFill>
        <p:spPr bwMode="auto">
          <a:xfrm>
            <a:off x="7020272" y="6669360"/>
            <a:ext cx="2054768" cy="1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580112" y="465313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85 %</a:t>
            </a:r>
            <a:r>
              <a:rPr lang="fr-FR" sz="1600" dirty="0">
                <a:ln>
                  <a:solidFill>
                    <a:schemeClr val="tx2"/>
                  </a:solidFill>
                </a:ln>
                <a:latin typeface="Arial" pitchFamily="34" charset="0"/>
                <a:cs typeface="Arial" pitchFamily="34" charset="0"/>
              </a:rPr>
              <a:t> des Ressourceries équipées d’un logiciel de traçabilité</a:t>
            </a:r>
            <a:endParaRPr lang="fr-FR" sz="1400" dirty="0">
              <a:ln>
                <a:solidFill>
                  <a:schemeClr val="tx2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840632"/>
              </p:ext>
            </p:extLst>
          </p:nvPr>
        </p:nvGraphicFramePr>
        <p:xfrm>
          <a:off x="68960" y="4441909"/>
          <a:ext cx="4647056" cy="2344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https://www.tf-shop.fr/logo.gif">
            <a:extLst>
              <a:ext uri="{FF2B5EF4-FFF2-40B4-BE49-F238E27FC236}">
                <a16:creationId xmlns:a16="http://schemas.microsoft.com/office/drawing/2014/main" id="{E2FDA219-483B-48A7-ABA8-6859255EE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02" y="6151572"/>
            <a:ext cx="882098" cy="57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DR">
            <a:extLst>
              <a:ext uri="{FF2B5EF4-FFF2-40B4-BE49-F238E27FC236}">
                <a16:creationId xmlns:a16="http://schemas.microsoft.com/office/drawing/2014/main" id="{844B3F0E-96F2-4670-93A5-6BA7F7657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97531"/>
            <a:ext cx="1026856" cy="49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737235"/>
              </p:ext>
            </p:extLst>
          </p:nvPr>
        </p:nvGraphicFramePr>
        <p:xfrm>
          <a:off x="467544" y="1623833"/>
          <a:ext cx="8280920" cy="246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1292</Words>
  <Application>Microsoft Office PowerPoint</Application>
  <PresentationFormat>Affichage à l'écran (4:3)</PresentationFormat>
  <Paragraphs>308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Thème Office</vt:lpstr>
      <vt:lpstr>Observatoire des Ressourceries</vt:lpstr>
      <vt:lpstr>Eléments de contexte</vt:lpstr>
      <vt:lpstr>Nombre d’adhérents par région*</vt:lpstr>
      <vt:lpstr>Typologie des adhérents*</vt:lpstr>
      <vt:lpstr>Statuts juridiques et structurations sociales*</vt:lpstr>
      <vt:lpstr>Codes NAF et Conventions collectives</vt:lpstr>
      <vt:lpstr>Ressourceries et territoires</vt:lpstr>
      <vt:lpstr>Relations avec les éco-organismes</vt:lpstr>
      <vt:lpstr>La collecte</vt:lpstr>
      <vt:lpstr>Tonnages collectés par les Ressourceries</vt:lpstr>
      <vt:lpstr>La collecte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Sigles et acronymes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Observatoire des Ressourceries</dc:title>
  <dc:creator>Vincent</dc:creator>
  <cp:lastModifiedBy>vincent jouanneau</cp:lastModifiedBy>
  <cp:revision>55</cp:revision>
  <dcterms:created xsi:type="dcterms:W3CDTF">2020-01-21T15:07:58Z</dcterms:created>
  <dcterms:modified xsi:type="dcterms:W3CDTF">2021-11-29T14:08:19Z</dcterms:modified>
</cp:coreProperties>
</file>